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tableStyles.xml><?xml version="1.0" encoding="utf-8"?>
<a:tblStyleLst xmlns:a="http://schemas.openxmlformats.org/drawingml/2006/main" xmlns:r="http://schemas.openxmlformats.org/officeDocument/2006/relationships" def="{2DE896DD-9E79-48C6-848A-F87B3C897F83}">
  <a:tblStyle styleId="{2DE896DD-9E79-48C6-848A-F87B3C897F83}" styleName="Table_0">
    <a:wholeTbl>
      <a:tcTxStyle b="off" i="off">
        <a:font>
          <a:latin typeface="맑은 고딕"/>
          <a:ea typeface="맑은 고딕"/>
          <a:cs typeface="맑은 고딕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a:insideV>
        </a:tcBdr>
        <a:fill>
          <a:solidFill>
            <a:srgbClr val="E9EFF7"/>
          </a:solidFill>
        </a:fill>
      </a:tcStyle>
    </a:wholeTbl>
    <a:band1H>
      <a:tcStyle>
        <a:fill>
          <a:solidFill>
            <a:srgbClr val="D0DEEF"/>
          </a:solidFill>
        </a:fill>
      </a:tcStyle>
    </a:band1H>
    <a:band1V>
      <a:tcStyle>
        <a:fill>
          <a:solidFill>
            <a:srgbClr val="D0DEEF"/>
          </a:solidFill>
        </a:fill>
      </a:tcStyle>
    </a:band1V>
    <a:lastCol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a:top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21" Type="http://schemas.openxmlformats.org/officeDocument/2006/relationships/slide" Target="slides/slide16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/>
          <p:nvPr>
            <p:ph idx="2" type="hdr"/>
          </p:nvPr>
        </p:nvSpPr>
        <p:spPr>
          <a:xfrm>
            <a:off x="0" y="0"/>
            <a:ext cx="2971799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Shape 4"/>
          <p:cNvSpPr txBox="1"/>
          <p:nvPr>
            <p:ph idx="10" type="dt"/>
          </p:nvPr>
        </p:nvSpPr>
        <p:spPr>
          <a:xfrm>
            <a:off x="3884612" y="0"/>
            <a:ext cx="2971799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Shape 5"/>
          <p:cNvSpPr/>
          <p:nvPr>
            <p:ph idx="3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" name="Shape 6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1" type="ftr"/>
          </p:nvPr>
        </p:nvSpPr>
        <p:spPr>
          <a:xfrm>
            <a:off x="0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6" name="Shape 86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Shape 436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37" name="Shape 437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불가능 상태에서 표시</a:t>
            </a:r>
          </a:p>
        </p:txBody>
      </p:sp>
      <p:sp>
        <p:nvSpPr>
          <p:cNvPr id="438" name="Shape 438"/>
          <p:cNvSpPr txBox="1"/>
          <p:nvPr>
            <p:ph idx="12" type="sldNum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Shape 507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08" name="Shape 508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이동 버튼을 누르면 해당 하는 건물로 이동 하여 클릭 표시를 해주도록 합니다.(해당 건물 센터 위치에 손가락 표시를 해주도록 함)</a:t>
            </a:r>
          </a:p>
        </p:txBody>
      </p:sp>
      <p:sp>
        <p:nvSpPr>
          <p:cNvPr id="509" name="Shape 509"/>
          <p:cNvSpPr txBox="1"/>
          <p:nvPr>
            <p:ph idx="12" type="sldNum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Shape 603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04" name="Shape 604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※ 모든 조건이 달성 되어진 상태에서 건설 망치가 부족 한 경우 업그레이드 버튼을 클릭 시</a:t>
            </a:r>
          </a:p>
        </p:txBody>
      </p:sp>
      <p:sp>
        <p:nvSpPr>
          <p:cNvPr id="605" name="Shape 605"/>
          <p:cNvSpPr txBox="1"/>
          <p:nvPr>
            <p:ph idx="12" type="sldNum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Shape 679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80" name="Shape 680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※ 모든 조건이 달성 되어진 상태에서 건설 망치가 부족 한 경우 업그레이드 버튼을 클릭 시</a:t>
            </a:r>
          </a:p>
        </p:txBody>
      </p:sp>
      <p:sp>
        <p:nvSpPr>
          <p:cNvPr id="681" name="Shape 681"/>
          <p:cNvSpPr txBox="1"/>
          <p:nvPr>
            <p:ph idx="12" type="sldNum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Shape 771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72" name="Shape 772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25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Shape 826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827" name="Shape 827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8" name="Shape 828"/>
          <p:cNvSpPr txBox="1"/>
          <p:nvPr>
            <p:ph idx="12" type="sldNum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07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Shape 908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909" name="Shape 909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업그레이드를 취소 할 경우 아이템은 절반만 복구 되어집니다. 업그레이드를 취소 하시겠습니까 ?</a:t>
            </a:r>
          </a:p>
        </p:txBody>
      </p:sp>
      <p:sp>
        <p:nvSpPr>
          <p:cNvPr id="910" name="Shape 910"/>
          <p:cNvSpPr txBox="1"/>
          <p:nvPr>
            <p:ph idx="12" type="sldNum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92" name="Shape 92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Shape 93"/>
          <p:cNvSpPr txBox="1"/>
          <p:nvPr>
            <p:ph idx="12" type="sldNum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9" name="Shape 99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05" name="Shape 105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5000</a:t>
            </a:r>
          </a:p>
        </p:txBody>
      </p:sp>
      <p:sp>
        <p:nvSpPr>
          <p:cNvPr id="106" name="Shape 106"/>
          <p:cNvSpPr txBox="1"/>
          <p:nvPr>
            <p:ph idx="12" type="sldNum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42" name="Shape 142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건물 건설 진행 중 상태의 경우 팝업</a:t>
            </a:r>
          </a:p>
        </p:txBody>
      </p:sp>
      <p:sp>
        <p:nvSpPr>
          <p:cNvPr id="143" name="Shape 143"/>
          <p:cNvSpPr txBox="1"/>
          <p:nvPr>
            <p:ph idx="12" type="sldNum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87" name="Shape 187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확인</a:t>
            </a:r>
          </a:p>
        </p:txBody>
      </p:sp>
      <p:sp>
        <p:nvSpPr>
          <p:cNvPr id="188" name="Shape 188"/>
          <p:cNvSpPr txBox="1"/>
          <p:nvPr>
            <p:ph idx="12" type="sldNum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45" name="Shape 245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Shape 246"/>
          <p:cNvSpPr txBox="1"/>
          <p:nvPr>
            <p:ph idx="12" type="sldNum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95" name="Shape 295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확인</a:t>
            </a:r>
          </a:p>
        </p:txBody>
      </p:sp>
      <p:sp>
        <p:nvSpPr>
          <p:cNvPr id="296" name="Shape 296"/>
          <p:cNvSpPr txBox="1"/>
          <p:nvPr>
            <p:ph idx="12" type="sldNum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Shape 341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42" name="Shape 342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" name="Shape 343"/>
          <p:cNvSpPr txBox="1"/>
          <p:nvPr>
            <p:ph idx="12" type="sldNum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제목 슬라이드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/>
          <p:nvPr>
            <p:ph type="ctrTitle"/>
          </p:nvPr>
        </p:nvSpPr>
        <p:spPr>
          <a:xfrm>
            <a:off x="1524000" y="1122362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6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17" name="Shape 17"/>
          <p:cNvSpPr txBox="1"/>
          <p:nvPr>
            <p:ph idx="1" type="subTitle"/>
          </p:nvPr>
        </p:nvSpPr>
        <p:spPr>
          <a:xfrm>
            <a:off x="1524000" y="3602037"/>
            <a:ext cx="9144000" cy="165576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ctr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" name="Shape 18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" name="Shape 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" name="Shape 20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vertTx">
  <p:cSld name="제목 및 세로 텍스트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/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74" name="Shape 74"/>
          <p:cNvSpPr txBox="1"/>
          <p:nvPr>
            <p:ph idx="1" type="body"/>
          </p:nvPr>
        </p:nvSpPr>
        <p:spPr>
          <a:xfrm rot="5400000">
            <a:off x="3920331" y="-1256505"/>
            <a:ext cx="4351338" cy="10515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5" name="Shape 75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6" name="Shape 7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7" name="Shape 77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vertTitleAndTx">
  <p:cSld name="세로 제목 및 텍스트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/>
          <p:nvPr>
            <p:ph type="title"/>
          </p:nvPr>
        </p:nvSpPr>
        <p:spPr>
          <a:xfrm rot="5400000">
            <a:off x="7133431" y="1956594"/>
            <a:ext cx="5811838" cy="26288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80" name="Shape 80"/>
          <p:cNvSpPr txBox="1"/>
          <p:nvPr>
            <p:ph idx="1" type="body"/>
          </p:nvPr>
        </p:nvSpPr>
        <p:spPr>
          <a:xfrm rot="5400000">
            <a:off x="1799431" y="-596105"/>
            <a:ext cx="5811838" cy="7734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1" name="Shape 81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" name="Shape 8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3" name="Shape 83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">
  <p:cSld name="제목 및 내용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/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23" name="Shape 23"/>
          <p:cNvSpPr txBox="1"/>
          <p:nvPr>
            <p:ph idx="1" type="body"/>
          </p:nvPr>
        </p:nvSpPr>
        <p:spPr>
          <a:xfrm>
            <a:off x="838200" y="1825625"/>
            <a:ext cx="10515599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" name="Shape 24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Shape 2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Shape 26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구역 머리글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/>
          <p:nvPr>
            <p:ph type="title"/>
          </p:nvPr>
        </p:nvSpPr>
        <p:spPr>
          <a:xfrm>
            <a:off x="831850" y="1709738"/>
            <a:ext cx="10515599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6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29" name="Shape 29"/>
          <p:cNvSpPr txBox="1"/>
          <p:nvPr>
            <p:ph idx="1" type="body"/>
          </p:nvPr>
        </p:nvSpPr>
        <p:spPr>
          <a:xfrm>
            <a:off x="831850" y="4589462"/>
            <a:ext cx="10515599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buClr>
                <a:srgbClr val="888888"/>
              </a:buClr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" name="Shape 30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" name="Shape 3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" name="Shape 32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Obj">
  <p:cSld name="콘텐츠 2개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/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35" name="Shape 35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" name="Shape 36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" name="Shape 37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" name="Shape 3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" name="Shape 39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TxTwoObj">
  <p:cSld name="비교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 txBox="1"/>
          <p:nvPr>
            <p:ph type="title"/>
          </p:nvPr>
        </p:nvSpPr>
        <p:spPr>
          <a:xfrm>
            <a:off x="839787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42" name="Shape 42"/>
          <p:cNvSpPr txBox="1"/>
          <p:nvPr>
            <p:ph idx="1" type="body"/>
          </p:nvPr>
        </p:nvSpPr>
        <p:spPr>
          <a:xfrm>
            <a:off x="839787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" name="Shape 43"/>
          <p:cNvSpPr txBox="1"/>
          <p:nvPr>
            <p:ph idx="2" type="body"/>
          </p:nvPr>
        </p:nvSpPr>
        <p:spPr>
          <a:xfrm>
            <a:off x="839787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" name="Shape 44"/>
          <p:cNvSpPr txBox="1"/>
          <p:nvPr>
            <p:ph idx="3" type="body"/>
          </p:nvPr>
        </p:nvSpPr>
        <p:spPr>
          <a:xfrm>
            <a:off x="6172200" y="1681163"/>
            <a:ext cx="51831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" name="Shape 45"/>
          <p:cNvSpPr txBox="1"/>
          <p:nvPr>
            <p:ph idx="4" type="body"/>
          </p:nvPr>
        </p:nvSpPr>
        <p:spPr>
          <a:xfrm>
            <a:off x="6172200" y="2505075"/>
            <a:ext cx="51831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" name="Shape 46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" name="Shape 4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8" name="Shape 48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제목만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/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51" name="Shape 51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Shape 5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Shape 53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빈 화면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" name="Shape 5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" name="Shape 57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Tx">
  <p:cSld name="캡션 있는 콘텐츠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/>
          <p:nvPr>
            <p:ph type="title"/>
          </p:nvPr>
        </p:nvSpPr>
        <p:spPr>
          <a:xfrm>
            <a:off x="839787" y="457200"/>
            <a:ext cx="3932237" cy="16001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60" name="Shape 60"/>
          <p:cNvSpPr txBox="1"/>
          <p:nvPr>
            <p:ph idx="1" type="body"/>
          </p:nvPr>
        </p:nvSpPr>
        <p:spPr>
          <a:xfrm>
            <a:off x="5183187" y="987425"/>
            <a:ext cx="6172199" cy="487362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254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508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016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016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016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016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016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016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Shape 61"/>
          <p:cNvSpPr txBox="1"/>
          <p:nvPr>
            <p:ph idx="2" type="body"/>
          </p:nvPr>
        </p:nvSpPr>
        <p:spPr>
          <a:xfrm>
            <a:off x="839787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" name="Shape 62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3" name="Shape 6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4" name="Shape 64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picTx">
  <p:cSld name="캡션 있는 그림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/>
          <p:nvPr>
            <p:ph type="title"/>
          </p:nvPr>
        </p:nvSpPr>
        <p:spPr>
          <a:xfrm>
            <a:off x="839787" y="457200"/>
            <a:ext cx="3932237" cy="16001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67" name="Shape 67"/>
          <p:cNvSpPr/>
          <p:nvPr>
            <p:ph idx="2" type="pic"/>
          </p:nvPr>
        </p:nvSpPr>
        <p:spPr>
          <a:xfrm>
            <a:off x="5183187" y="987425"/>
            <a:ext cx="6172199" cy="487362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8" name="Shape 68"/>
          <p:cNvSpPr txBox="1"/>
          <p:nvPr>
            <p:ph idx="1" type="body"/>
          </p:nvPr>
        </p:nvSpPr>
        <p:spPr>
          <a:xfrm>
            <a:off x="839787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9" name="Shape 69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" name="Shape 7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" name="Shape 71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11" name="Shape 11"/>
          <p:cNvSpPr txBox="1"/>
          <p:nvPr>
            <p:ph idx="1" type="body"/>
          </p:nvPr>
        </p:nvSpPr>
        <p:spPr>
          <a:xfrm>
            <a:off x="838200" y="1825625"/>
            <a:ext cx="10515599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Shape 12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Shape 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Shape 14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Relationship Id="rId4" Type="http://schemas.openxmlformats.org/officeDocument/2006/relationships/image" Target="../media/image09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/Relationships>
</file>

<file path=ppt/slides/_rels/slide11.xml.rels><?xml version="1.0" encoding="UTF-8" standalone="yes"?><Relationships xmlns="http://schemas.openxmlformats.org/package/2006/relationships"><Relationship Id="rId11" Type="http://schemas.openxmlformats.org/officeDocument/2006/relationships/image" Target="../media/image02.png"/><Relationship Id="rId10" Type="http://schemas.openxmlformats.org/officeDocument/2006/relationships/image" Target="../media/image05.png"/><Relationship Id="rId13" Type="http://schemas.openxmlformats.org/officeDocument/2006/relationships/image" Target="../media/image21.png"/><Relationship Id="rId1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Relationship Id="rId4" Type="http://schemas.openxmlformats.org/officeDocument/2006/relationships/image" Target="../media/image01.png"/><Relationship Id="rId9" Type="http://schemas.openxmlformats.org/officeDocument/2006/relationships/image" Target="../media/image07.png"/><Relationship Id="rId5" Type="http://schemas.openxmlformats.org/officeDocument/2006/relationships/image" Target="../media/image13.png"/><Relationship Id="rId6" Type="http://schemas.openxmlformats.org/officeDocument/2006/relationships/image" Target="../media/image09.png"/><Relationship Id="rId7" Type="http://schemas.openxmlformats.org/officeDocument/2006/relationships/image" Target="../media/image16.png"/><Relationship Id="rId8" Type="http://schemas.openxmlformats.org/officeDocument/2006/relationships/image" Target="../media/image06.png"/></Relationships>
</file>

<file path=ppt/slides/_rels/slide12.xml.rels><?xml version="1.0" encoding="UTF-8" standalone="yes"?><Relationships xmlns="http://schemas.openxmlformats.org/package/2006/relationships"><Relationship Id="rId11" Type="http://schemas.openxmlformats.org/officeDocument/2006/relationships/image" Target="../media/image02.png"/><Relationship Id="rId10" Type="http://schemas.openxmlformats.org/officeDocument/2006/relationships/image" Target="../media/image05.png"/><Relationship Id="rId1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Relationship Id="rId4" Type="http://schemas.openxmlformats.org/officeDocument/2006/relationships/image" Target="../media/image01.png"/><Relationship Id="rId9" Type="http://schemas.openxmlformats.org/officeDocument/2006/relationships/image" Target="../media/image07.png"/><Relationship Id="rId5" Type="http://schemas.openxmlformats.org/officeDocument/2006/relationships/image" Target="../media/image13.png"/><Relationship Id="rId6" Type="http://schemas.openxmlformats.org/officeDocument/2006/relationships/image" Target="../media/image09.png"/><Relationship Id="rId7" Type="http://schemas.openxmlformats.org/officeDocument/2006/relationships/image" Target="../media/image16.png"/><Relationship Id="rId8" Type="http://schemas.openxmlformats.org/officeDocument/2006/relationships/image" Target="../media/image06.png"/></Relationships>
</file>

<file path=ppt/slides/_rels/slide13.xml.rels><?xml version="1.0" encoding="UTF-8" standalone="yes"?><Relationships xmlns="http://schemas.openxmlformats.org/package/2006/relationships"><Relationship Id="rId11" Type="http://schemas.openxmlformats.org/officeDocument/2006/relationships/image" Target="../media/image02.png"/><Relationship Id="rId10" Type="http://schemas.openxmlformats.org/officeDocument/2006/relationships/image" Target="../media/image05.png"/><Relationship Id="rId13" Type="http://schemas.openxmlformats.org/officeDocument/2006/relationships/image" Target="../media/image20.png"/><Relationship Id="rId1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Relationship Id="rId4" Type="http://schemas.openxmlformats.org/officeDocument/2006/relationships/image" Target="../media/image01.png"/><Relationship Id="rId9" Type="http://schemas.openxmlformats.org/officeDocument/2006/relationships/image" Target="../media/image07.png"/><Relationship Id="rId5" Type="http://schemas.openxmlformats.org/officeDocument/2006/relationships/image" Target="../media/image13.png"/><Relationship Id="rId6" Type="http://schemas.openxmlformats.org/officeDocument/2006/relationships/image" Target="../media/image09.png"/><Relationship Id="rId7" Type="http://schemas.openxmlformats.org/officeDocument/2006/relationships/image" Target="../media/image16.png"/><Relationship Id="rId8" Type="http://schemas.openxmlformats.org/officeDocument/2006/relationships/image" Target="../media/image0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Relationship Id="rId4" Type="http://schemas.openxmlformats.org/officeDocument/2006/relationships/image" Target="../media/image18.png"/><Relationship Id="rId9" Type="http://schemas.openxmlformats.org/officeDocument/2006/relationships/image" Target="../media/image01.png"/><Relationship Id="rId5" Type="http://schemas.openxmlformats.org/officeDocument/2006/relationships/image" Target="../media/image06.png"/><Relationship Id="rId6" Type="http://schemas.openxmlformats.org/officeDocument/2006/relationships/image" Target="../media/image07.png"/><Relationship Id="rId7" Type="http://schemas.openxmlformats.org/officeDocument/2006/relationships/image" Target="../media/image05.png"/><Relationship Id="rId8" Type="http://schemas.openxmlformats.org/officeDocument/2006/relationships/image" Target="../media/image09.png"/></Relationships>
</file>

<file path=ppt/slides/_rels/slide15.xml.rels><?xml version="1.0" encoding="UTF-8" standalone="yes"?><Relationships xmlns="http://schemas.openxmlformats.org/package/2006/relationships"><Relationship Id="rId10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Relationship Id="rId4" Type="http://schemas.openxmlformats.org/officeDocument/2006/relationships/image" Target="../media/image18.png"/><Relationship Id="rId9" Type="http://schemas.openxmlformats.org/officeDocument/2006/relationships/image" Target="../media/image01.png"/><Relationship Id="rId5" Type="http://schemas.openxmlformats.org/officeDocument/2006/relationships/image" Target="../media/image06.png"/><Relationship Id="rId6" Type="http://schemas.openxmlformats.org/officeDocument/2006/relationships/image" Target="../media/image07.png"/><Relationship Id="rId7" Type="http://schemas.openxmlformats.org/officeDocument/2006/relationships/image" Target="../media/image05.png"/><Relationship Id="rId8" Type="http://schemas.openxmlformats.org/officeDocument/2006/relationships/image" Target="../media/image09.png"/></Relationships>
</file>

<file path=ppt/slides/_rels/slide16.xml.rels><?xml version="1.0" encoding="UTF-8" standalone="yes"?><Relationships xmlns="http://schemas.openxmlformats.org/package/2006/relationships"><Relationship Id="rId10" Type="http://schemas.openxmlformats.org/officeDocument/2006/relationships/image" Target="../media/image0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png"/><Relationship Id="rId4" Type="http://schemas.openxmlformats.org/officeDocument/2006/relationships/image" Target="../media/image18.png"/><Relationship Id="rId9" Type="http://schemas.openxmlformats.org/officeDocument/2006/relationships/image" Target="../media/image01.png"/><Relationship Id="rId5" Type="http://schemas.openxmlformats.org/officeDocument/2006/relationships/image" Target="../media/image06.png"/><Relationship Id="rId6" Type="http://schemas.openxmlformats.org/officeDocument/2006/relationships/image" Target="../media/image07.png"/><Relationship Id="rId7" Type="http://schemas.openxmlformats.org/officeDocument/2006/relationships/image" Target="../media/image05.png"/><Relationship Id="rId8" Type="http://schemas.openxmlformats.org/officeDocument/2006/relationships/image" Target="../media/image0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01.png"/><Relationship Id="rId4" Type="http://schemas.openxmlformats.org/officeDocument/2006/relationships/image" Target="../media/image03.png"/><Relationship Id="rId5" Type="http://schemas.openxmlformats.org/officeDocument/2006/relationships/hyperlink" Target="ppt/slides/slide15.xml" TargetMode="External"/><Relationship Id="rId6" Type="http://schemas.openxmlformats.org/officeDocument/2006/relationships/hyperlink" Target="ppt/slides/slide4.xml" TargetMode="External"/><Relationship Id="rId7" Type="http://schemas.openxmlformats.org/officeDocument/2006/relationships/image" Target="../media/image0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01.png"/><Relationship Id="rId4" Type="http://schemas.openxmlformats.org/officeDocument/2006/relationships/image" Target="../media/image03.png"/><Relationship Id="rId5" Type="http://schemas.openxmlformats.org/officeDocument/2006/relationships/image" Target="../media/image00.png"/><Relationship Id="rId6" Type="http://schemas.openxmlformats.org/officeDocument/2006/relationships/image" Target="../media/image02.png"/><Relationship Id="rId7" Type="http://schemas.openxmlformats.org/officeDocument/2006/relationships/image" Target="../media/image0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Relationship Id="rId4" Type="http://schemas.openxmlformats.org/officeDocument/2006/relationships/image" Target="../media/image06.png"/><Relationship Id="rId11" Type="http://schemas.openxmlformats.org/officeDocument/2006/relationships/hyperlink" Target="ppt/slides/slide8.xml" TargetMode="External"/><Relationship Id="rId10" Type="http://schemas.openxmlformats.org/officeDocument/2006/relationships/image" Target="../media/image11.png"/><Relationship Id="rId9" Type="http://schemas.openxmlformats.org/officeDocument/2006/relationships/image" Target="../media/image10.png"/><Relationship Id="rId5" Type="http://schemas.openxmlformats.org/officeDocument/2006/relationships/image" Target="../media/image07.png"/><Relationship Id="rId6" Type="http://schemas.openxmlformats.org/officeDocument/2006/relationships/image" Target="../media/image05.png"/><Relationship Id="rId7" Type="http://schemas.openxmlformats.org/officeDocument/2006/relationships/image" Target="../media/image09.png"/><Relationship Id="rId8" Type="http://schemas.openxmlformats.org/officeDocument/2006/relationships/image" Target="../media/image0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Relationship Id="rId4" Type="http://schemas.openxmlformats.org/officeDocument/2006/relationships/image" Target="../media/image06.png"/><Relationship Id="rId11" Type="http://schemas.openxmlformats.org/officeDocument/2006/relationships/image" Target="../media/image12.png"/><Relationship Id="rId10" Type="http://schemas.openxmlformats.org/officeDocument/2006/relationships/image" Target="../media/image11.png"/><Relationship Id="rId9" Type="http://schemas.openxmlformats.org/officeDocument/2006/relationships/image" Target="../media/image10.png"/><Relationship Id="rId5" Type="http://schemas.openxmlformats.org/officeDocument/2006/relationships/image" Target="../media/image07.png"/><Relationship Id="rId6" Type="http://schemas.openxmlformats.org/officeDocument/2006/relationships/image" Target="../media/image05.png"/><Relationship Id="rId7" Type="http://schemas.openxmlformats.org/officeDocument/2006/relationships/image" Target="../media/image09.png"/><Relationship Id="rId8" Type="http://schemas.openxmlformats.org/officeDocument/2006/relationships/image" Target="../media/image0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Relationship Id="rId4" Type="http://schemas.openxmlformats.org/officeDocument/2006/relationships/image" Target="../media/image06.png"/><Relationship Id="rId10" Type="http://schemas.openxmlformats.org/officeDocument/2006/relationships/image" Target="../media/image11.png"/><Relationship Id="rId9" Type="http://schemas.openxmlformats.org/officeDocument/2006/relationships/image" Target="../media/image10.png"/><Relationship Id="rId5" Type="http://schemas.openxmlformats.org/officeDocument/2006/relationships/image" Target="../media/image07.png"/><Relationship Id="rId6" Type="http://schemas.openxmlformats.org/officeDocument/2006/relationships/image" Target="../media/image05.png"/><Relationship Id="rId7" Type="http://schemas.openxmlformats.org/officeDocument/2006/relationships/image" Target="../media/image09.png"/><Relationship Id="rId8" Type="http://schemas.openxmlformats.org/officeDocument/2006/relationships/image" Target="../media/image08.png"/></Relationships>
</file>

<file path=ppt/slides/_rels/slide9.xml.rels><?xml version="1.0" encoding="UTF-8" standalone="yes"?><Relationships xmlns="http://schemas.openxmlformats.org/package/2006/relationships"><Relationship Id="rId11" Type="http://schemas.openxmlformats.org/officeDocument/2006/relationships/image" Target="../media/image05.png"/><Relationship Id="rId10" Type="http://schemas.openxmlformats.org/officeDocument/2006/relationships/image" Target="../media/image07.png"/><Relationship Id="rId13" Type="http://schemas.openxmlformats.org/officeDocument/2006/relationships/image" Target="../media/image15.png"/><Relationship Id="rId12" Type="http://schemas.openxmlformats.org/officeDocument/2006/relationships/image" Target="../media/image0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Relationship Id="rId4" Type="http://schemas.openxmlformats.org/officeDocument/2006/relationships/image" Target="../media/image01.png"/><Relationship Id="rId9" Type="http://schemas.openxmlformats.org/officeDocument/2006/relationships/image" Target="../media/image06.png"/><Relationship Id="rId5" Type="http://schemas.openxmlformats.org/officeDocument/2006/relationships/image" Target="../media/image13.png"/><Relationship Id="rId6" Type="http://schemas.openxmlformats.org/officeDocument/2006/relationships/image" Target="../media/image09.png"/><Relationship Id="rId7" Type="http://schemas.openxmlformats.org/officeDocument/2006/relationships/image" Target="../media/image17.png"/><Relationship Id="rId8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/>
          <p:nvPr>
            <p:ph type="ctrTitle"/>
          </p:nvPr>
        </p:nvSpPr>
        <p:spPr>
          <a:xfrm>
            <a:off x="1524000" y="1122362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6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S2 전투병 막사 1.</a:t>
            </a:r>
            <a:r>
              <a:rPr lang="en-US"/>
              <a:t>1</a:t>
            </a:r>
          </a:p>
        </p:txBody>
      </p:sp>
      <p:sp>
        <p:nvSpPr>
          <p:cNvPr id="89" name="Shape 89"/>
          <p:cNvSpPr txBox="1"/>
          <p:nvPr>
            <p:ph idx="1" type="subTitle"/>
          </p:nvPr>
        </p:nvSpPr>
        <p:spPr>
          <a:xfrm>
            <a:off x="1524000" y="3602037"/>
            <a:ext cx="9144000" cy="16557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2016.09.09.</a:t>
            </a:r>
          </a:p>
          <a:p>
            <a:pPr indent="0" lvl="0" marL="0" marR="0" rtl="0" algn="ctr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By Peter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Shape 440"/>
          <p:cNvSpPr/>
          <p:nvPr/>
        </p:nvSpPr>
        <p:spPr>
          <a:xfrm>
            <a:off x="1122901" y="1027946"/>
            <a:ext cx="1439999" cy="519342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1" name="Shape 4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16912" y="1055474"/>
            <a:ext cx="437380" cy="251492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Shape 442"/>
          <p:cNvSpPr/>
          <p:nvPr/>
        </p:nvSpPr>
        <p:spPr>
          <a:xfrm>
            <a:off x="1188355" y="1338779"/>
            <a:ext cx="1309091" cy="165478"/>
          </a:xfrm>
          <a:prstGeom prst="roundRect">
            <a:avLst>
              <a:gd fmla="val 16667" name="adj"/>
            </a:avLst>
          </a:prstGeom>
          <a:solidFill>
            <a:srgbClr val="FBE4D4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이동</a:t>
            </a:r>
          </a:p>
        </p:txBody>
      </p:sp>
      <p:sp>
        <p:nvSpPr>
          <p:cNvPr id="443" name="Shape 443"/>
          <p:cNvSpPr/>
          <p:nvPr/>
        </p:nvSpPr>
        <p:spPr>
          <a:xfrm>
            <a:off x="1443145" y="1072554"/>
            <a:ext cx="1011814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LV30 전투병 막사</a:t>
            </a:r>
          </a:p>
        </p:txBody>
      </p:sp>
      <p:sp>
        <p:nvSpPr>
          <p:cNvPr id="444" name="Shape 444"/>
          <p:cNvSpPr/>
          <p:nvPr/>
        </p:nvSpPr>
        <p:spPr>
          <a:xfrm>
            <a:off x="1127176" y="3480067"/>
            <a:ext cx="1439999" cy="519342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5" name="Shape 445"/>
          <p:cNvSpPr/>
          <p:nvPr/>
        </p:nvSpPr>
        <p:spPr>
          <a:xfrm>
            <a:off x="1522067" y="3534005"/>
            <a:ext cx="784188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36,000,000</a:t>
            </a:r>
          </a:p>
        </p:txBody>
      </p:sp>
      <p:pic>
        <p:nvPicPr>
          <p:cNvPr id="446" name="Shape 4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22291" y="3510316"/>
            <a:ext cx="264371" cy="254580"/>
          </a:xfrm>
          <a:prstGeom prst="rect">
            <a:avLst/>
          </a:prstGeom>
          <a:noFill/>
          <a:ln>
            <a:noFill/>
          </a:ln>
        </p:spPr>
      </p:pic>
      <p:sp>
        <p:nvSpPr>
          <p:cNvPr id="447" name="Shape 447"/>
          <p:cNvSpPr/>
          <p:nvPr/>
        </p:nvSpPr>
        <p:spPr>
          <a:xfrm>
            <a:off x="3104238" y="1026629"/>
            <a:ext cx="1439999" cy="519342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8" name="Shape 4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07578" y="1054157"/>
            <a:ext cx="437380" cy="251492"/>
          </a:xfrm>
          <a:prstGeom prst="rect">
            <a:avLst/>
          </a:prstGeom>
          <a:noFill/>
          <a:ln>
            <a:noFill/>
          </a:ln>
        </p:spPr>
      </p:pic>
      <p:sp>
        <p:nvSpPr>
          <p:cNvPr id="449" name="Shape 449"/>
          <p:cNvSpPr/>
          <p:nvPr/>
        </p:nvSpPr>
        <p:spPr>
          <a:xfrm>
            <a:off x="3452475" y="1071237"/>
            <a:ext cx="1011814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LV30 전투병 막사</a:t>
            </a:r>
          </a:p>
        </p:txBody>
      </p:sp>
      <p:cxnSp>
        <p:nvCxnSpPr>
          <p:cNvPr id="450" name="Shape 450"/>
          <p:cNvCxnSpPr/>
          <p:nvPr/>
        </p:nvCxnSpPr>
        <p:spPr>
          <a:xfrm>
            <a:off x="1196516" y="1324941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451" name="Shape 451"/>
          <p:cNvSpPr/>
          <p:nvPr/>
        </p:nvSpPr>
        <p:spPr>
          <a:xfrm>
            <a:off x="1192632" y="3790900"/>
            <a:ext cx="1309091" cy="165478"/>
          </a:xfrm>
          <a:prstGeom prst="roundRect">
            <a:avLst>
              <a:gd fmla="val 16667" name="adj"/>
            </a:avLst>
          </a:prstGeom>
          <a:solidFill>
            <a:srgbClr val="FBE4D4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자원보충</a:t>
            </a:r>
          </a:p>
        </p:txBody>
      </p:sp>
      <p:cxnSp>
        <p:nvCxnSpPr>
          <p:cNvPr id="452" name="Shape 452"/>
          <p:cNvCxnSpPr/>
          <p:nvPr/>
        </p:nvCxnSpPr>
        <p:spPr>
          <a:xfrm>
            <a:off x="1200791" y="3777062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453" name="Shape 453"/>
          <p:cNvCxnSpPr/>
          <p:nvPr/>
        </p:nvCxnSpPr>
        <p:spPr>
          <a:xfrm>
            <a:off x="1194570" y="3957455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454" name="Shape 454"/>
          <p:cNvSpPr/>
          <p:nvPr/>
        </p:nvSpPr>
        <p:spPr>
          <a:xfrm>
            <a:off x="3175243" y="1338779"/>
            <a:ext cx="1309091" cy="165478"/>
          </a:xfrm>
          <a:prstGeom prst="roundRect">
            <a:avLst>
              <a:gd fmla="val 16667" name="adj"/>
            </a:avLst>
          </a:prstGeom>
          <a:solidFill>
            <a:srgbClr val="FBE4D4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9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진행사항 02:30:50</a:t>
            </a:r>
          </a:p>
        </p:txBody>
      </p:sp>
      <p:cxnSp>
        <p:nvCxnSpPr>
          <p:cNvPr id="455" name="Shape 455"/>
          <p:cNvCxnSpPr/>
          <p:nvPr/>
        </p:nvCxnSpPr>
        <p:spPr>
          <a:xfrm>
            <a:off x="3183403" y="1324941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456" name="Shape 456"/>
          <p:cNvCxnSpPr/>
          <p:nvPr/>
        </p:nvCxnSpPr>
        <p:spPr>
          <a:xfrm>
            <a:off x="3177182" y="1505334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pic>
        <p:nvPicPr>
          <p:cNvPr id="457" name="Shape 45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92659" y="1064221"/>
            <a:ext cx="242955" cy="249186"/>
          </a:xfrm>
          <a:prstGeom prst="rect">
            <a:avLst/>
          </a:prstGeom>
          <a:noFill/>
          <a:ln>
            <a:noFill/>
          </a:ln>
        </p:spPr>
      </p:pic>
      <p:sp>
        <p:nvSpPr>
          <p:cNvPr id="458" name="Shape 458"/>
          <p:cNvSpPr/>
          <p:nvPr/>
        </p:nvSpPr>
        <p:spPr>
          <a:xfrm>
            <a:off x="3088341" y="3480067"/>
            <a:ext cx="1439999" cy="519342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9" name="Shape 459"/>
          <p:cNvSpPr/>
          <p:nvPr/>
        </p:nvSpPr>
        <p:spPr>
          <a:xfrm>
            <a:off x="3483232" y="3534005"/>
            <a:ext cx="784188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36,000,000</a:t>
            </a:r>
          </a:p>
        </p:txBody>
      </p:sp>
      <p:pic>
        <p:nvPicPr>
          <p:cNvPr id="460" name="Shape 46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83457" y="3510316"/>
            <a:ext cx="264371" cy="254580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Shape 461"/>
          <p:cNvSpPr/>
          <p:nvPr/>
        </p:nvSpPr>
        <p:spPr>
          <a:xfrm>
            <a:off x="3153797" y="3790900"/>
            <a:ext cx="1309091" cy="165478"/>
          </a:xfrm>
          <a:prstGeom prst="roundRect">
            <a:avLst>
              <a:gd fmla="val 16667" name="adj"/>
            </a:avLst>
          </a:prstGeom>
          <a:solidFill>
            <a:srgbClr val="FBE4D4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완료</a:t>
            </a:r>
          </a:p>
        </p:txBody>
      </p:sp>
      <p:cxnSp>
        <p:nvCxnSpPr>
          <p:cNvPr id="462" name="Shape 462"/>
          <p:cNvCxnSpPr/>
          <p:nvPr/>
        </p:nvCxnSpPr>
        <p:spPr>
          <a:xfrm>
            <a:off x="3161957" y="3777062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463" name="Shape 463"/>
          <p:cNvCxnSpPr/>
          <p:nvPr/>
        </p:nvCxnSpPr>
        <p:spPr>
          <a:xfrm>
            <a:off x="3155734" y="3957455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464" name="Shape 464"/>
          <p:cNvSpPr/>
          <p:nvPr/>
        </p:nvSpPr>
        <p:spPr>
          <a:xfrm>
            <a:off x="5085773" y="1026629"/>
            <a:ext cx="1439999" cy="519342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65" name="Shape 4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89114" y="1054157"/>
            <a:ext cx="437380" cy="251492"/>
          </a:xfrm>
          <a:prstGeom prst="rect">
            <a:avLst/>
          </a:prstGeom>
          <a:noFill/>
          <a:ln>
            <a:noFill/>
          </a:ln>
        </p:spPr>
      </p:pic>
      <p:sp>
        <p:nvSpPr>
          <p:cNvPr id="466" name="Shape 466"/>
          <p:cNvSpPr/>
          <p:nvPr/>
        </p:nvSpPr>
        <p:spPr>
          <a:xfrm>
            <a:off x="5434010" y="1071237"/>
            <a:ext cx="1011814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LV30 전투병 막사</a:t>
            </a:r>
          </a:p>
        </p:txBody>
      </p:sp>
      <p:sp>
        <p:nvSpPr>
          <p:cNvPr id="467" name="Shape 467"/>
          <p:cNvSpPr/>
          <p:nvPr/>
        </p:nvSpPr>
        <p:spPr>
          <a:xfrm>
            <a:off x="5156780" y="1338779"/>
            <a:ext cx="1309091" cy="165478"/>
          </a:xfrm>
          <a:prstGeom prst="roundRect">
            <a:avLst>
              <a:gd fmla="val 16667" name="adj"/>
            </a:avLst>
          </a:prstGeom>
          <a:solidFill>
            <a:srgbClr val="FBE4D4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무료건설 04:30</a:t>
            </a:r>
          </a:p>
        </p:txBody>
      </p:sp>
      <p:cxnSp>
        <p:nvCxnSpPr>
          <p:cNvPr id="468" name="Shape 468"/>
          <p:cNvCxnSpPr/>
          <p:nvPr/>
        </p:nvCxnSpPr>
        <p:spPr>
          <a:xfrm>
            <a:off x="5164939" y="1324941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469" name="Shape 469"/>
          <p:cNvCxnSpPr/>
          <p:nvPr/>
        </p:nvCxnSpPr>
        <p:spPr>
          <a:xfrm>
            <a:off x="5158717" y="1505334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pic>
        <p:nvPicPr>
          <p:cNvPr id="470" name="Shape 47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291951" y="1057212"/>
            <a:ext cx="242955" cy="249186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" name="Shape 47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68658" y="1053107"/>
            <a:ext cx="242955" cy="249186"/>
          </a:xfrm>
          <a:prstGeom prst="rect">
            <a:avLst/>
          </a:prstGeom>
          <a:noFill/>
          <a:ln>
            <a:noFill/>
          </a:ln>
        </p:spPr>
      </p:pic>
      <p:sp>
        <p:nvSpPr>
          <p:cNvPr id="472" name="Shape 472"/>
          <p:cNvSpPr/>
          <p:nvPr/>
        </p:nvSpPr>
        <p:spPr>
          <a:xfrm>
            <a:off x="7067310" y="1026629"/>
            <a:ext cx="1439999" cy="519342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73" name="Shape 4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70650" y="1054157"/>
            <a:ext cx="437380" cy="251492"/>
          </a:xfrm>
          <a:prstGeom prst="rect">
            <a:avLst/>
          </a:prstGeom>
          <a:noFill/>
          <a:ln>
            <a:noFill/>
          </a:ln>
        </p:spPr>
      </p:pic>
      <p:sp>
        <p:nvSpPr>
          <p:cNvPr id="474" name="Shape 474"/>
          <p:cNvSpPr/>
          <p:nvPr/>
        </p:nvSpPr>
        <p:spPr>
          <a:xfrm>
            <a:off x="7415546" y="1071237"/>
            <a:ext cx="1011814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LV30 전투병 막사</a:t>
            </a:r>
          </a:p>
        </p:txBody>
      </p:sp>
      <p:sp>
        <p:nvSpPr>
          <p:cNvPr id="475" name="Shape 475"/>
          <p:cNvSpPr/>
          <p:nvPr/>
        </p:nvSpPr>
        <p:spPr>
          <a:xfrm>
            <a:off x="7138315" y="1338779"/>
            <a:ext cx="1309091" cy="165478"/>
          </a:xfrm>
          <a:prstGeom prst="roundRect">
            <a:avLst>
              <a:gd fmla="val 16667" name="adj"/>
            </a:avLst>
          </a:prstGeom>
          <a:solidFill>
            <a:srgbClr val="FBE4D4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완료</a:t>
            </a:r>
          </a:p>
        </p:txBody>
      </p:sp>
      <p:cxnSp>
        <p:nvCxnSpPr>
          <p:cNvPr id="476" name="Shape 476"/>
          <p:cNvCxnSpPr/>
          <p:nvPr/>
        </p:nvCxnSpPr>
        <p:spPr>
          <a:xfrm>
            <a:off x="7146475" y="1324941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477" name="Shape 477"/>
          <p:cNvCxnSpPr/>
          <p:nvPr/>
        </p:nvCxnSpPr>
        <p:spPr>
          <a:xfrm>
            <a:off x="7140253" y="1505334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478" name="Shape 478"/>
          <p:cNvSpPr/>
          <p:nvPr/>
        </p:nvSpPr>
        <p:spPr>
          <a:xfrm>
            <a:off x="215538" y="142595"/>
            <a:ext cx="319991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전투병 막사 업그레이드 체크</a:t>
            </a:r>
          </a:p>
        </p:txBody>
      </p:sp>
      <p:pic>
        <p:nvPicPr>
          <p:cNvPr id="479" name="Shape 47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269460" y="1035779"/>
            <a:ext cx="281891" cy="235167"/>
          </a:xfrm>
          <a:prstGeom prst="rect">
            <a:avLst/>
          </a:prstGeom>
          <a:noFill/>
          <a:ln>
            <a:noFill/>
          </a:ln>
        </p:spPr>
      </p:pic>
      <p:sp>
        <p:nvSpPr>
          <p:cNvPr id="480" name="Shape 480"/>
          <p:cNvSpPr/>
          <p:nvPr/>
        </p:nvSpPr>
        <p:spPr>
          <a:xfrm>
            <a:off x="721227" y="1765402"/>
            <a:ext cx="10145133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171450" lvl="0" marL="1714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전투병 막사 업그레이드 시 건물 처리(4개의 타입이 존재 합니다.)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업그레이드 하기 위해 다른 건물을 지어야 하는 하는 경우 표시(버튼에 텍스트 색상은 검은색으로 표기 합니다)</a:t>
            </a:r>
          </a:p>
          <a:p>
            <a:pPr indent="-228600" lvl="0" marL="22860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다른 건물을 건설을 진행 하고 있어서 건설망치가 없는 경우 표시(버튼에 텍스트 색상은 붉은 색으로 표기 합니다)</a:t>
            </a:r>
          </a:p>
          <a:p>
            <a:pPr indent="-228600" lvl="0" marL="22860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다른 건물을 건설을 진행 하고 있는 상태인데 무료로 건설이 가능한 상태의 경우 표시(버튼에 텍스트 색상은 파란색으로 표기 합니다)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※ 건물 건설은 기본 5분 이하의 경우 무료로 할 수 있습니다. (VIP 레벨에 따라 무료 시간이 변동 될 수 있습니다.) </a:t>
            </a:r>
          </a:p>
          <a:p>
            <a:pPr indent="-228600" lvl="0" marL="22860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AutoNum type="arabicPeriod" startAt="4"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업그레이드 하기 위하여 다른 건물을 지어야 하는데 그 건물이 건설이 되어있는 경우 표시(버튼에 텍스트 색상은 검은색으로 표기 합니다)</a:t>
            </a:r>
          </a:p>
          <a:p>
            <a:pPr indent="-228600" lvl="0" marL="22860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1" name="Shape 481"/>
          <p:cNvSpPr/>
          <p:nvPr/>
        </p:nvSpPr>
        <p:spPr>
          <a:xfrm>
            <a:off x="706368" y="4290392"/>
            <a:ext cx="9884227" cy="8309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171450" lvl="0" marL="1714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전투병 막사 업그레이드 시 식량, 목재, 석재, 철광 처리 (2개의 타입이 존재 합니다.)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업그레이드 하기 위한 비용이 부족 한 경우 표시(버튼에 텍스트 색상은 검은색으로 표기 합니다)</a:t>
            </a:r>
          </a:p>
          <a:p>
            <a:pPr indent="-228600" lvl="0" marL="22860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업그레이드 하기 위한 비용을 보유 하고 있는 경우 표시(버튼에 텍스트는 검은색으로 표기 합니다)</a:t>
            </a:r>
          </a:p>
        </p:txBody>
      </p:sp>
      <p:pic>
        <p:nvPicPr>
          <p:cNvPr id="482" name="Shape 48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235966" y="3478182"/>
            <a:ext cx="281891" cy="235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483" name="Shape 48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305490" y="3510148"/>
            <a:ext cx="242955" cy="249186"/>
          </a:xfrm>
          <a:prstGeom prst="rect">
            <a:avLst/>
          </a:prstGeom>
          <a:noFill/>
          <a:ln>
            <a:noFill/>
          </a:ln>
        </p:spPr>
      </p:pic>
      <p:sp>
        <p:nvSpPr>
          <p:cNvPr id="484" name="Shape 484"/>
          <p:cNvSpPr/>
          <p:nvPr/>
        </p:nvSpPr>
        <p:spPr>
          <a:xfrm>
            <a:off x="765397" y="1025408"/>
            <a:ext cx="272426" cy="238349"/>
          </a:xfrm>
          <a:prstGeom prst="ellipse">
            <a:avLst/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</a:p>
        </p:txBody>
      </p:sp>
      <p:sp>
        <p:nvSpPr>
          <p:cNvPr id="485" name="Shape 485"/>
          <p:cNvSpPr/>
          <p:nvPr/>
        </p:nvSpPr>
        <p:spPr>
          <a:xfrm>
            <a:off x="2804052" y="985108"/>
            <a:ext cx="272426" cy="238349"/>
          </a:xfrm>
          <a:prstGeom prst="ellipse">
            <a:avLst/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</a:p>
        </p:txBody>
      </p:sp>
      <p:sp>
        <p:nvSpPr>
          <p:cNvPr id="486" name="Shape 486"/>
          <p:cNvSpPr/>
          <p:nvPr/>
        </p:nvSpPr>
        <p:spPr>
          <a:xfrm>
            <a:off x="4767051" y="983419"/>
            <a:ext cx="272426" cy="238349"/>
          </a:xfrm>
          <a:prstGeom prst="ellipse">
            <a:avLst/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</a:p>
        </p:txBody>
      </p:sp>
      <p:sp>
        <p:nvSpPr>
          <p:cNvPr id="487" name="Shape 487"/>
          <p:cNvSpPr/>
          <p:nvPr/>
        </p:nvSpPr>
        <p:spPr>
          <a:xfrm>
            <a:off x="6769213" y="961394"/>
            <a:ext cx="272426" cy="238349"/>
          </a:xfrm>
          <a:prstGeom prst="ellipse">
            <a:avLst/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</a:p>
        </p:txBody>
      </p:sp>
      <p:sp>
        <p:nvSpPr>
          <p:cNvPr id="488" name="Shape 488"/>
          <p:cNvSpPr/>
          <p:nvPr/>
        </p:nvSpPr>
        <p:spPr>
          <a:xfrm>
            <a:off x="797841" y="3472773"/>
            <a:ext cx="272426" cy="238349"/>
          </a:xfrm>
          <a:prstGeom prst="ellipse">
            <a:avLst/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</a:p>
        </p:txBody>
      </p:sp>
      <p:sp>
        <p:nvSpPr>
          <p:cNvPr id="489" name="Shape 489"/>
          <p:cNvSpPr/>
          <p:nvPr/>
        </p:nvSpPr>
        <p:spPr>
          <a:xfrm>
            <a:off x="2780511" y="3451135"/>
            <a:ext cx="272426" cy="238349"/>
          </a:xfrm>
          <a:prstGeom prst="ellipse">
            <a:avLst/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</a:p>
        </p:txBody>
      </p:sp>
      <p:sp>
        <p:nvSpPr>
          <p:cNvPr id="490" name="Shape 490"/>
          <p:cNvSpPr/>
          <p:nvPr/>
        </p:nvSpPr>
        <p:spPr>
          <a:xfrm>
            <a:off x="1132054" y="5394930"/>
            <a:ext cx="1439999" cy="519342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1" name="Shape 491"/>
          <p:cNvSpPr/>
          <p:nvPr/>
        </p:nvSpPr>
        <p:spPr>
          <a:xfrm>
            <a:off x="1197509" y="5705764"/>
            <a:ext cx="1309091" cy="165478"/>
          </a:xfrm>
          <a:prstGeom prst="roundRect">
            <a:avLst>
              <a:gd fmla="val 16667" name="adj"/>
            </a:avLst>
          </a:prstGeom>
          <a:solidFill>
            <a:srgbClr val="FBE4D4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불가 상태</a:t>
            </a:r>
          </a:p>
        </p:txBody>
      </p:sp>
      <p:cxnSp>
        <p:nvCxnSpPr>
          <p:cNvPr id="492" name="Shape 492"/>
          <p:cNvCxnSpPr/>
          <p:nvPr/>
        </p:nvCxnSpPr>
        <p:spPr>
          <a:xfrm>
            <a:off x="1205670" y="5691926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493" name="Shape 493"/>
          <p:cNvCxnSpPr/>
          <p:nvPr/>
        </p:nvCxnSpPr>
        <p:spPr>
          <a:xfrm>
            <a:off x="1199448" y="5872319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494" name="Shape 494"/>
          <p:cNvSpPr/>
          <p:nvPr/>
        </p:nvSpPr>
        <p:spPr>
          <a:xfrm>
            <a:off x="5430230" y="5411466"/>
            <a:ext cx="1439999" cy="519342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5" name="Shape 495"/>
          <p:cNvSpPr/>
          <p:nvPr/>
        </p:nvSpPr>
        <p:spPr>
          <a:xfrm>
            <a:off x="5495685" y="5722298"/>
            <a:ext cx="1309091" cy="165478"/>
          </a:xfrm>
          <a:prstGeom prst="roundRect">
            <a:avLst>
              <a:gd fmla="val 16667" name="adj"/>
            </a:avLst>
          </a:prstGeom>
          <a:solidFill>
            <a:srgbClr val="FBE4D4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완료 상태</a:t>
            </a:r>
          </a:p>
        </p:txBody>
      </p:sp>
      <p:cxnSp>
        <p:nvCxnSpPr>
          <p:cNvPr id="496" name="Shape 496"/>
          <p:cNvCxnSpPr/>
          <p:nvPr/>
        </p:nvCxnSpPr>
        <p:spPr>
          <a:xfrm>
            <a:off x="5503846" y="5708460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497" name="Shape 497"/>
          <p:cNvCxnSpPr/>
          <p:nvPr/>
        </p:nvCxnSpPr>
        <p:spPr>
          <a:xfrm>
            <a:off x="5497623" y="5888853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pic>
        <p:nvPicPr>
          <p:cNvPr id="498" name="Shape 49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577854" y="5409582"/>
            <a:ext cx="281891" cy="235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499" name="Shape 49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310367" y="5425012"/>
            <a:ext cx="242955" cy="249186"/>
          </a:xfrm>
          <a:prstGeom prst="rect">
            <a:avLst/>
          </a:prstGeom>
          <a:noFill/>
          <a:ln>
            <a:noFill/>
          </a:ln>
        </p:spPr>
      </p:pic>
      <p:sp>
        <p:nvSpPr>
          <p:cNvPr id="500" name="Shape 500"/>
          <p:cNvSpPr/>
          <p:nvPr/>
        </p:nvSpPr>
        <p:spPr>
          <a:xfrm>
            <a:off x="802720" y="5387637"/>
            <a:ext cx="272426" cy="238349"/>
          </a:xfrm>
          <a:prstGeom prst="ellipse">
            <a:avLst/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</a:p>
        </p:txBody>
      </p:sp>
      <p:sp>
        <p:nvSpPr>
          <p:cNvPr id="501" name="Shape 501"/>
          <p:cNvSpPr/>
          <p:nvPr/>
        </p:nvSpPr>
        <p:spPr>
          <a:xfrm>
            <a:off x="5122401" y="5382533"/>
            <a:ext cx="272426" cy="238349"/>
          </a:xfrm>
          <a:prstGeom prst="ellipse">
            <a:avLst/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</a:p>
        </p:txBody>
      </p:sp>
      <p:sp>
        <p:nvSpPr>
          <p:cNvPr id="502" name="Shape 502"/>
          <p:cNvSpPr/>
          <p:nvPr/>
        </p:nvSpPr>
        <p:spPr>
          <a:xfrm>
            <a:off x="2998191" y="5526008"/>
            <a:ext cx="1678664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불가능 상태에서 표시</a:t>
            </a:r>
          </a:p>
        </p:txBody>
      </p:sp>
      <p:cxnSp>
        <p:nvCxnSpPr>
          <p:cNvPr id="503" name="Shape 503"/>
          <p:cNvCxnSpPr/>
          <p:nvPr/>
        </p:nvCxnSpPr>
        <p:spPr>
          <a:xfrm>
            <a:off x="2594548" y="5521612"/>
            <a:ext cx="411734" cy="121531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504" name="Shape 504"/>
          <p:cNvSpPr/>
          <p:nvPr/>
        </p:nvSpPr>
        <p:spPr>
          <a:xfrm>
            <a:off x="7263243" y="5569960"/>
            <a:ext cx="1217000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완료 상태 표시</a:t>
            </a:r>
          </a:p>
        </p:txBody>
      </p:sp>
      <p:cxnSp>
        <p:nvCxnSpPr>
          <p:cNvPr id="505" name="Shape 505"/>
          <p:cNvCxnSpPr/>
          <p:nvPr/>
        </p:nvCxnSpPr>
        <p:spPr>
          <a:xfrm>
            <a:off x="6859600" y="5565564"/>
            <a:ext cx="411734" cy="121531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miter/>
            <a:headEnd len="med" w="med" type="none"/>
            <a:tailEnd len="lg" w="lg" type="triangl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1" name="Shape 5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50985" y="780170"/>
            <a:ext cx="3189069" cy="5688815"/>
          </a:xfrm>
          <a:prstGeom prst="rect">
            <a:avLst/>
          </a:prstGeom>
          <a:noFill/>
          <a:ln>
            <a:noFill/>
          </a:ln>
        </p:spPr>
      </p:pic>
      <p:sp>
        <p:nvSpPr>
          <p:cNvPr id="512" name="Shape 512"/>
          <p:cNvSpPr/>
          <p:nvPr/>
        </p:nvSpPr>
        <p:spPr>
          <a:xfrm>
            <a:off x="3865858" y="780170"/>
            <a:ext cx="3165195" cy="5688815"/>
          </a:xfrm>
          <a:prstGeom prst="rect">
            <a:avLst/>
          </a:prstGeom>
          <a:solidFill>
            <a:schemeClr val="dk1">
              <a:alpha val="21960"/>
            </a:schemeClr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13" name="Shape 5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94203" y="1987897"/>
            <a:ext cx="1031319" cy="593009"/>
          </a:xfrm>
          <a:prstGeom prst="rect">
            <a:avLst/>
          </a:prstGeom>
          <a:noFill/>
          <a:ln>
            <a:noFill/>
          </a:ln>
        </p:spPr>
      </p:pic>
      <p:sp>
        <p:nvSpPr>
          <p:cNvPr id="514" name="Shape 514"/>
          <p:cNvSpPr/>
          <p:nvPr/>
        </p:nvSpPr>
        <p:spPr>
          <a:xfrm>
            <a:off x="4050739" y="1122728"/>
            <a:ext cx="3172516" cy="425226"/>
          </a:xfrm>
          <a:prstGeom prst="rect">
            <a:avLst/>
          </a:prstGeom>
          <a:solidFill>
            <a:srgbClr val="C55A11">
              <a:alpha val="28235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BFBFBF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16:9</a:t>
            </a:r>
          </a:p>
        </p:txBody>
      </p:sp>
      <p:sp>
        <p:nvSpPr>
          <p:cNvPr id="515" name="Shape 515"/>
          <p:cNvSpPr/>
          <p:nvPr/>
        </p:nvSpPr>
        <p:spPr>
          <a:xfrm>
            <a:off x="4058060" y="4881330"/>
            <a:ext cx="3181996" cy="821457"/>
          </a:xfrm>
          <a:prstGeom prst="rect">
            <a:avLst/>
          </a:prstGeom>
          <a:solidFill>
            <a:srgbClr val="C55A11">
              <a:alpha val="28235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BFBFBF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16:9</a:t>
            </a:r>
          </a:p>
        </p:txBody>
      </p:sp>
      <p:sp>
        <p:nvSpPr>
          <p:cNvPr id="516" name="Shape 516"/>
          <p:cNvSpPr/>
          <p:nvPr/>
        </p:nvSpPr>
        <p:spPr>
          <a:xfrm>
            <a:off x="215538" y="142595"/>
            <a:ext cx="375936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전투병 막사 업그레이드_팝업 처리</a:t>
            </a:r>
          </a:p>
        </p:txBody>
      </p:sp>
      <p:sp>
        <p:nvSpPr>
          <p:cNvPr id="517" name="Shape 517"/>
          <p:cNvSpPr/>
          <p:nvPr/>
        </p:nvSpPr>
        <p:spPr>
          <a:xfrm>
            <a:off x="4133551" y="6009339"/>
            <a:ext cx="522334" cy="381706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AFAFAF"/>
              </a:gs>
              <a:gs pos="50000">
                <a:schemeClr val="accent3"/>
              </a:gs>
              <a:gs pos="100000">
                <a:srgbClr val="919191"/>
              </a:gs>
            </a:gsLst>
            <a:lin ang="5400000" scaled="0"/>
          </a:gradFill>
          <a:ln cap="flat" cmpd="sng" w="19050">
            <a:solidFill>
              <a:srgbClr val="FFF2CC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8" name="Shape 518"/>
          <p:cNvSpPr/>
          <p:nvPr/>
        </p:nvSpPr>
        <p:spPr>
          <a:xfrm rot="10800000">
            <a:off x="4216921" y="6101715"/>
            <a:ext cx="336929" cy="205366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9" name="Shape 519"/>
          <p:cNvSpPr/>
          <p:nvPr/>
        </p:nvSpPr>
        <p:spPr>
          <a:xfrm>
            <a:off x="4161635" y="3163080"/>
            <a:ext cx="2994952" cy="1679510"/>
          </a:xfrm>
          <a:prstGeom prst="roundRect">
            <a:avLst>
              <a:gd fmla="val 7223" name="adj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0" name="Shape 520"/>
          <p:cNvSpPr/>
          <p:nvPr/>
        </p:nvSpPr>
        <p:spPr>
          <a:xfrm>
            <a:off x="5232191" y="2866689"/>
            <a:ext cx="854721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필수 조건</a:t>
            </a:r>
          </a:p>
        </p:txBody>
      </p:sp>
      <p:sp>
        <p:nvSpPr>
          <p:cNvPr id="521" name="Shape 521"/>
          <p:cNvSpPr/>
          <p:nvPr/>
        </p:nvSpPr>
        <p:spPr>
          <a:xfrm>
            <a:off x="4212326" y="3183319"/>
            <a:ext cx="1439999" cy="519342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22" name="Shape 5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206337" y="3210847"/>
            <a:ext cx="437380" cy="251492"/>
          </a:xfrm>
          <a:prstGeom prst="rect">
            <a:avLst/>
          </a:prstGeom>
          <a:noFill/>
          <a:ln>
            <a:noFill/>
          </a:ln>
        </p:spPr>
      </p:pic>
      <p:sp>
        <p:nvSpPr>
          <p:cNvPr id="523" name="Shape 523"/>
          <p:cNvSpPr/>
          <p:nvPr/>
        </p:nvSpPr>
        <p:spPr>
          <a:xfrm>
            <a:off x="4277780" y="3494153"/>
            <a:ext cx="1309091" cy="165478"/>
          </a:xfrm>
          <a:prstGeom prst="roundRect">
            <a:avLst>
              <a:gd fmla="val 16667" name="adj"/>
            </a:avLst>
          </a:prstGeom>
          <a:solidFill>
            <a:srgbClr val="FBE4D4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이동</a:t>
            </a:r>
          </a:p>
        </p:txBody>
      </p:sp>
      <p:sp>
        <p:nvSpPr>
          <p:cNvPr id="524" name="Shape 524"/>
          <p:cNvSpPr/>
          <p:nvPr/>
        </p:nvSpPr>
        <p:spPr>
          <a:xfrm>
            <a:off x="4532571" y="3227927"/>
            <a:ext cx="1011814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LV15 전투병 막사</a:t>
            </a:r>
          </a:p>
        </p:txBody>
      </p:sp>
      <p:sp>
        <p:nvSpPr>
          <p:cNvPr id="525" name="Shape 525"/>
          <p:cNvSpPr/>
          <p:nvPr/>
        </p:nvSpPr>
        <p:spPr>
          <a:xfrm>
            <a:off x="5689676" y="3186428"/>
            <a:ext cx="1439999" cy="519342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6" name="Shape 526"/>
          <p:cNvSpPr/>
          <p:nvPr/>
        </p:nvSpPr>
        <p:spPr>
          <a:xfrm>
            <a:off x="6084567" y="3240367"/>
            <a:ext cx="784188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36,000,000</a:t>
            </a:r>
          </a:p>
        </p:txBody>
      </p:sp>
      <p:pic>
        <p:nvPicPr>
          <p:cNvPr id="527" name="Shape 52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784792" y="3216677"/>
            <a:ext cx="264371" cy="2545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28" name="Shape 528"/>
          <p:cNvCxnSpPr/>
          <p:nvPr/>
        </p:nvCxnSpPr>
        <p:spPr>
          <a:xfrm>
            <a:off x="4285941" y="3480314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529" name="Shape 529"/>
          <p:cNvCxnSpPr/>
          <p:nvPr/>
        </p:nvCxnSpPr>
        <p:spPr>
          <a:xfrm>
            <a:off x="4279719" y="3660707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530" name="Shape 530"/>
          <p:cNvSpPr/>
          <p:nvPr/>
        </p:nvSpPr>
        <p:spPr>
          <a:xfrm>
            <a:off x="5755132" y="3497262"/>
            <a:ext cx="1309091" cy="165478"/>
          </a:xfrm>
          <a:prstGeom prst="roundRect">
            <a:avLst>
              <a:gd fmla="val 16667" name="adj"/>
            </a:avLst>
          </a:prstGeom>
          <a:solidFill>
            <a:srgbClr val="FBE4D4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자원 보충</a:t>
            </a:r>
          </a:p>
        </p:txBody>
      </p:sp>
      <p:cxnSp>
        <p:nvCxnSpPr>
          <p:cNvPr id="531" name="Shape 531"/>
          <p:cNvCxnSpPr/>
          <p:nvPr/>
        </p:nvCxnSpPr>
        <p:spPr>
          <a:xfrm>
            <a:off x="5763292" y="3483423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532" name="Shape 532"/>
          <p:cNvCxnSpPr/>
          <p:nvPr/>
        </p:nvCxnSpPr>
        <p:spPr>
          <a:xfrm>
            <a:off x="5757069" y="3663817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pic>
        <p:nvPicPr>
          <p:cNvPr id="533" name="Shape 53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382085" y="3219594"/>
            <a:ext cx="242955" cy="249186"/>
          </a:xfrm>
          <a:prstGeom prst="rect">
            <a:avLst/>
          </a:prstGeom>
          <a:noFill/>
          <a:ln>
            <a:noFill/>
          </a:ln>
        </p:spPr>
      </p:pic>
      <p:sp>
        <p:nvSpPr>
          <p:cNvPr id="534" name="Shape 534"/>
          <p:cNvSpPr/>
          <p:nvPr/>
        </p:nvSpPr>
        <p:spPr>
          <a:xfrm>
            <a:off x="4449828" y="808016"/>
            <a:ext cx="2766879" cy="289995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35" name="Shape 53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514167" y="845557"/>
            <a:ext cx="279204" cy="229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536" name="Shape 53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467587" y="857683"/>
            <a:ext cx="278180" cy="229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537" name="Shape 537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820098" y="854887"/>
            <a:ext cx="279204" cy="229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Shape 53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155560" y="845557"/>
            <a:ext cx="237905" cy="229091"/>
          </a:xfrm>
          <a:prstGeom prst="rect">
            <a:avLst/>
          </a:prstGeom>
          <a:noFill/>
          <a:ln>
            <a:noFill/>
          </a:ln>
        </p:spPr>
      </p:pic>
      <p:sp>
        <p:nvSpPr>
          <p:cNvPr id="539" name="Shape 539"/>
          <p:cNvSpPr/>
          <p:nvPr/>
        </p:nvSpPr>
        <p:spPr>
          <a:xfrm>
            <a:off x="4688832" y="847275"/>
            <a:ext cx="514884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100.1K</a:t>
            </a:r>
          </a:p>
        </p:txBody>
      </p:sp>
      <p:sp>
        <p:nvSpPr>
          <p:cNvPr id="540" name="Shape 540"/>
          <p:cNvSpPr/>
          <p:nvPr/>
        </p:nvSpPr>
        <p:spPr>
          <a:xfrm>
            <a:off x="5345082" y="841053"/>
            <a:ext cx="514884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100.1K</a:t>
            </a:r>
          </a:p>
        </p:txBody>
      </p:sp>
      <p:sp>
        <p:nvSpPr>
          <p:cNvPr id="541" name="Shape 541"/>
          <p:cNvSpPr/>
          <p:nvPr/>
        </p:nvSpPr>
        <p:spPr>
          <a:xfrm>
            <a:off x="6047989" y="853491"/>
            <a:ext cx="514884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100.1K</a:t>
            </a:r>
          </a:p>
        </p:txBody>
      </p:sp>
      <p:sp>
        <p:nvSpPr>
          <p:cNvPr id="542" name="Shape 542"/>
          <p:cNvSpPr/>
          <p:nvPr/>
        </p:nvSpPr>
        <p:spPr>
          <a:xfrm>
            <a:off x="6741575" y="837940"/>
            <a:ext cx="514884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100.1K</a:t>
            </a:r>
          </a:p>
        </p:txBody>
      </p:sp>
      <p:cxnSp>
        <p:nvCxnSpPr>
          <p:cNvPr id="543" name="Shape 543"/>
          <p:cNvCxnSpPr/>
          <p:nvPr/>
        </p:nvCxnSpPr>
        <p:spPr>
          <a:xfrm>
            <a:off x="4240098" y="1098012"/>
            <a:ext cx="2952000" cy="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544" name="Shape 544"/>
          <p:cNvSpPr/>
          <p:nvPr/>
        </p:nvSpPr>
        <p:spPr>
          <a:xfrm>
            <a:off x="4845703" y="6002692"/>
            <a:ext cx="1119674" cy="419878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AFAFAF"/>
              </a:gs>
              <a:gs pos="50000">
                <a:schemeClr val="accent3"/>
              </a:gs>
              <a:gs pos="100000">
                <a:srgbClr val="919191"/>
              </a:gs>
            </a:gsLst>
            <a:lin ang="5400000" scaled="0"/>
          </a:gradFill>
          <a:ln cap="flat" cmpd="sng" w="19050">
            <a:solidFill>
              <a:srgbClr val="FFF2CC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5" name="Shape 545"/>
          <p:cNvSpPr/>
          <p:nvPr/>
        </p:nvSpPr>
        <p:spPr>
          <a:xfrm>
            <a:off x="6063173" y="5993362"/>
            <a:ext cx="1119674" cy="419878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AFAFAF"/>
              </a:gs>
              <a:gs pos="50000">
                <a:schemeClr val="accent3"/>
              </a:gs>
              <a:gs pos="100000">
                <a:srgbClr val="919191"/>
              </a:gs>
            </a:gsLst>
            <a:lin ang="5400000" scaled="0"/>
          </a:gradFill>
          <a:ln cap="flat" cmpd="sng" w="19050">
            <a:solidFill>
              <a:srgbClr val="FFF2CC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6" name="Shape 546"/>
          <p:cNvSpPr/>
          <p:nvPr/>
        </p:nvSpPr>
        <p:spPr>
          <a:xfrm>
            <a:off x="4856300" y="5968871"/>
            <a:ext cx="1127231" cy="246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즉시 업그레이드</a:t>
            </a:r>
          </a:p>
        </p:txBody>
      </p:sp>
      <p:sp>
        <p:nvSpPr>
          <p:cNvPr id="547" name="Shape 547"/>
          <p:cNvSpPr/>
          <p:nvPr/>
        </p:nvSpPr>
        <p:spPr>
          <a:xfrm>
            <a:off x="6147039" y="6055957"/>
            <a:ext cx="954106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업그레이드</a:t>
            </a:r>
          </a:p>
        </p:txBody>
      </p:sp>
      <p:sp>
        <p:nvSpPr>
          <p:cNvPr id="548" name="Shape 548"/>
          <p:cNvSpPr/>
          <p:nvPr/>
        </p:nvSpPr>
        <p:spPr>
          <a:xfrm>
            <a:off x="5031548" y="6204264"/>
            <a:ext cx="894126" cy="165478"/>
          </a:xfrm>
          <a:prstGeom prst="roundRect">
            <a:avLst>
              <a:gd fmla="val 16667" name="adj"/>
            </a:avLst>
          </a:prstGeom>
          <a:solidFill>
            <a:srgbClr val="FBE4D4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10000</a:t>
            </a:r>
          </a:p>
        </p:txBody>
      </p:sp>
      <p:pic>
        <p:nvPicPr>
          <p:cNvPr id="549" name="Shape 549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4848717" y="6138305"/>
            <a:ext cx="265352" cy="253643"/>
          </a:xfrm>
          <a:prstGeom prst="rect">
            <a:avLst/>
          </a:prstGeom>
          <a:noFill/>
          <a:ln>
            <a:noFill/>
          </a:ln>
        </p:spPr>
      </p:pic>
      <p:sp>
        <p:nvSpPr>
          <p:cNvPr id="550" name="Shape 550"/>
          <p:cNvSpPr/>
          <p:nvPr/>
        </p:nvSpPr>
        <p:spPr>
          <a:xfrm>
            <a:off x="6392146" y="5729335"/>
            <a:ext cx="803425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05:27:32</a:t>
            </a:r>
          </a:p>
        </p:txBody>
      </p:sp>
      <p:pic>
        <p:nvPicPr>
          <p:cNvPr id="551" name="Shape 551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 rot="1195832">
            <a:off x="6312829" y="5755644"/>
            <a:ext cx="128283" cy="1924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52" name="Shape 552"/>
          <p:cNvCxnSpPr/>
          <p:nvPr/>
        </p:nvCxnSpPr>
        <p:spPr>
          <a:xfrm>
            <a:off x="4551901" y="3125025"/>
            <a:ext cx="224147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553" name="Shape 553"/>
          <p:cNvSpPr/>
          <p:nvPr/>
        </p:nvSpPr>
        <p:spPr>
          <a:xfrm>
            <a:off x="5691716" y="3742523"/>
            <a:ext cx="1439999" cy="519342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54" name="Shape 55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695057" y="3770050"/>
            <a:ext cx="437380" cy="251492"/>
          </a:xfrm>
          <a:prstGeom prst="rect">
            <a:avLst/>
          </a:prstGeom>
          <a:noFill/>
          <a:ln>
            <a:noFill/>
          </a:ln>
        </p:spPr>
      </p:pic>
      <p:sp>
        <p:nvSpPr>
          <p:cNvPr id="555" name="Shape 555"/>
          <p:cNvSpPr/>
          <p:nvPr/>
        </p:nvSpPr>
        <p:spPr>
          <a:xfrm>
            <a:off x="6039953" y="3787130"/>
            <a:ext cx="1011814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LV15 전투병 막사</a:t>
            </a:r>
          </a:p>
        </p:txBody>
      </p:sp>
      <p:cxnSp>
        <p:nvCxnSpPr>
          <p:cNvPr id="556" name="Shape 556"/>
          <p:cNvCxnSpPr/>
          <p:nvPr/>
        </p:nvCxnSpPr>
        <p:spPr>
          <a:xfrm>
            <a:off x="5767769" y="3673832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557" name="Shape 557"/>
          <p:cNvSpPr/>
          <p:nvPr/>
        </p:nvSpPr>
        <p:spPr>
          <a:xfrm>
            <a:off x="5762721" y="4054673"/>
            <a:ext cx="1309091" cy="165478"/>
          </a:xfrm>
          <a:prstGeom prst="roundRect">
            <a:avLst>
              <a:gd fmla="val 16667" name="adj"/>
            </a:avLst>
          </a:prstGeom>
          <a:solidFill>
            <a:srgbClr val="FBE4D4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9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진행사항 02:30:50</a:t>
            </a:r>
          </a:p>
        </p:txBody>
      </p:sp>
      <p:cxnSp>
        <p:nvCxnSpPr>
          <p:cNvPr id="558" name="Shape 558"/>
          <p:cNvCxnSpPr/>
          <p:nvPr/>
        </p:nvCxnSpPr>
        <p:spPr>
          <a:xfrm>
            <a:off x="5770882" y="4040835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559" name="Shape 559"/>
          <p:cNvCxnSpPr/>
          <p:nvPr/>
        </p:nvCxnSpPr>
        <p:spPr>
          <a:xfrm>
            <a:off x="5764660" y="4221228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560" name="Shape 560"/>
          <p:cNvSpPr/>
          <p:nvPr/>
        </p:nvSpPr>
        <p:spPr>
          <a:xfrm>
            <a:off x="754300" y="3523992"/>
            <a:ext cx="2846648" cy="1994622"/>
          </a:xfrm>
          <a:prstGeom prst="roundRect">
            <a:avLst>
              <a:gd fmla="val 3101" name="adj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영주님 한번에 한 개의 건물만 업그레이드가 가능합니다. 크라운을 소비 하시면 현재 업그레이드 중의 건물을 가속 업그레이드 하실 수 있습니다.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남은 시간 : 00:04:30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1" name="Shape 561"/>
          <p:cNvSpPr/>
          <p:nvPr/>
        </p:nvSpPr>
        <p:spPr>
          <a:xfrm>
            <a:off x="1398182" y="5140130"/>
            <a:ext cx="1660849" cy="235458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무료</a:t>
            </a:r>
          </a:p>
        </p:txBody>
      </p:sp>
      <p:sp>
        <p:nvSpPr>
          <p:cNvPr id="562" name="Shape 562"/>
          <p:cNvSpPr/>
          <p:nvPr/>
        </p:nvSpPr>
        <p:spPr>
          <a:xfrm>
            <a:off x="4216921" y="3751114"/>
            <a:ext cx="1439999" cy="519342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63" name="Shape 56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220262" y="3778642"/>
            <a:ext cx="437380" cy="251492"/>
          </a:xfrm>
          <a:prstGeom prst="rect">
            <a:avLst/>
          </a:prstGeom>
          <a:noFill/>
          <a:ln>
            <a:noFill/>
          </a:ln>
        </p:spPr>
      </p:pic>
      <p:sp>
        <p:nvSpPr>
          <p:cNvPr id="564" name="Shape 564"/>
          <p:cNvSpPr/>
          <p:nvPr/>
        </p:nvSpPr>
        <p:spPr>
          <a:xfrm>
            <a:off x="4565157" y="3795723"/>
            <a:ext cx="1011814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LV15 전투병 막사</a:t>
            </a:r>
          </a:p>
        </p:txBody>
      </p:sp>
      <p:sp>
        <p:nvSpPr>
          <p:cNvPr id="565" name="Shape 565"/>
          <p:cNvSpPr/>
          <p:nvPr/>
        </p:nvSpPr>
        <p:spPr>
          <a:xfrm>
            <a:off x="4287926" y="4063264"/>
            <a:ext cx="1309091" cy="165478"/>
          </a:xfrm>
          <a:prstGeom prst="roundRect">
            <a:avLst>
              <a:gd fmla="val 16667" name="adj"/>
            </a:avLst>
          </a:prstGeom>
          <a:solidFill>
            <a:srgbClr val="FBE4D4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무료건설 04:30</a:t>
            </a:r>
          </a:p>
        </p:txBody>
      </p:sp>
      <p:cxnSp>
        <p:nvCxnSpPr>
          <p:cNvPr id="566" name="Shape 566"/>
          <p:cNvCxnSpPr/>
          <p:nvPr/>
        </p:nvCxnSpPr>
        <p:spPr>
          <a:xfrm>
            <a:off x="4296087" y="4049426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567" name="Shape 567"/>
          <p:cNvCxnSpPr/>
          <p:nvPr/>
        </p:nvCxnSpPr>
        <p:spPr>
          <a:xfrm>
            <a:off x="4289864" y="4229819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pic>
        <p:nvPicPr>
          <p:cNvPr id="568" name="Shape 56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399805" y="3777592"/>
            <a:ext cx="242955" cy="24918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69" name="Shape 569"/>
          <p:cNvCxnSpPr>
            <a:stCxn id="560" idx="3"/>
            <a:endCxn id="519" idx="1"/>
          </p:cNvCxnSpPr>
          <p:nvPr/>
        </p:nvCxnSpPr>
        <p:spPr>
          <a:xfrm flipH="1" rot="10800000">
            <a:off x="3600948" y="4002904"/>
            <a:ext cx="560700" cy="5184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miter/>
            <a:headEnd len="med" w="med" type="none"/>
            <a:tailEnd len="lg" w="lg" type="triangle"/>
          </a:ln>
        </p:spPr>
      </p:cxnSp>
      <p:cxnSp>
        <p:nvCxnSpPr>
          <p:cNvPr id="570" name="Shape 570"/>
          <p:cNvCxnSpPr/>
          <p:nvPr/>
        </p:nvCxnSpPr>
        <p:spPr>
          <a:xfrm flipH="1">
            <a:off x="7079953" y="3240367"/>
            <a:ext cx="1215331" cy="724801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571" name="Shape 571"/>
          <p:cNvSpPr/>
          <p:nvPr/>
        </p:nvSpPr>
        <p:spPr>
          <a:xfrm>
            <a:off x="8318314" y="4404287"/>
            <a:ext cx="2846648" cy="1994622"/>
          </a:xfrm>
          <a:prstGeom prst="roundRect">
            <a:avLst>
              <a:gd fmla="val 3101" name="adj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영주님,</a:t>
            </a:r>
            <a:br>
              <a:rPr lang="en-US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크라운을 소비하여 바로 전투병 막사를</a:t>
            </a:r>
            <a:br>
              <a:rPr lang="en-US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업그레이드 하실 수 있습니다!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2" name="Shape 572"/>
          <p:cNvSpPr/>
          <p:nvPr/>
        </p:nvSpPr>
        <p:spPr>
          <a:xfrm>
            <a:off x="9088018" y="5778303"/>
            <a:ext cx="1311093" cy="477578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73" name="Shape 573"/>
          <p:cNvCxnSpPr/>
          <p:nvPr/>
        </p:nvCxnSpPr>
        <p:spPr>
          <a:xfrm flipH="1">
            <a:off x="5748490" y="5347641"/>
            <a:ext cx="2567988" cy="692444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miter/>
            <a:headEnd len="med" w="med" type="none"/>
            <a:tailEnd len="lg" w="lg" type="triangle"/>
          </a:ln>
        </p:spPr>
      </p:cxnSp>
      <p:pic>
        <p:nvPicPr>
          <p:cNvPr id="574" name="Shape 574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9243021" y="6011510"/>
            <a:ext cx="241230" cy="230584"/>
          </a:xfrm>
          <a:prstGeom prst="rect">
            <a:avLst/>
          </a:prstGeom>
          <a:noFill/>
          <a:ln>
            <a:noFill/>
          </a:ln>
        </p:spPr>
      </p:pic>
      <p:sp>
        <p:nvSpPr>
          <p:cNvPr id="575" name="Shape 575"/>
          <p:cNvSpPr/>
          <p:nvPr/>
        </p:nvSpPr>
        <p:spPr>
          <a:xfrm>
            <a:off x="9549568" y="5992441"/>
            <a:ext cx="633507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30000</a:t>
            </a:r>
          </a:p>
        </p:txBody>
      </p:sp>
      <p:sp>
        <p:nvSpPr>
          <p:cNvPr id="576" name="Shape 576"/>
          <p:cNvSpPr/>
          <p:nvPr/>
        </p:nvSpPr>
        <p:spPr>
          <a:xfrm>
            <a:off x="9100429" y="5763069"/>
            <a:ext cx="1316385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즉시 업그레이드</a:t>
            </a:r>
          </a:p>
        </p:txBody>
      </p:sp>
      <p:sp>
        <p:nvSpPr>
          <p:cNvPr id="577" name="Shape 577"/>
          <p:cNvSpPr/>
          <p:nvPr/>
        </p:nvSpPr>
        <p:spPr>
          <a:xfrm>
            <a:off x="847880" y="5932433"/>
            <a:ext cx="2634755" cy="419876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LV 15 전투병 막사 건설 완료</a:t>
            </a:r>
          </a:p>
        </p:txBody>
      </p:sp>
      <p:cxnSp>
        <p:nvCxnSpPr>
          <p:cNvPr id="578" name="Shape 578"/>
          <p:cNvCxnSpPr/>
          <p:nvPr/>
        </p:nvCxnSpPr>
        <p:spPr>
          <a:xfrm flipH="1" rot="10800000">
            <a:off x="842136" y="5923102"/>
            <a:ext cx="2627999" cy="9331"/>
          </a:xfrm>
          <a:prstGeom prst="straightConnector1">
            <a:avLst/>
          </a:prstGeom>
          <a:noFill/>
          <a:ln cap="flat" cmpd="sng" w="28575">
            <a:solidFill>
              <a:srgbClr val="FFC000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579" name="Shape 579"/>
          <p:cNvCxnSpPr/>
          <p:nvPr/>
        </p:nvCxnSpPr>
        <p:spPr>
          <a:xfrm flipH="1" rot="10800000">
            <a:off x="869950" y="6346876"/>
            <a:ext cx="2627999" cy="9331"/>
          </a:xfrm>
          <a:prstGeom prst="straightConnector1">
            <a:avLst/>
          </a:prstGeom>
          <a:noFill/>
          <a:ln cap="flat" cmpd="sng" w="28575">
            <a:solidFill>
              <a:srgbClr val="FFC000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580" name="Shape 580"/>
          <p:cNvCxnSpPr/>
          <p:nvPr/>
        </p:nvCxnSpPr>
        <p:spPr>
          <a:xfrm flipH="1">
            <a:off x="2174033" y="5518616"/>
            <a:ext cx="3591" cy="359672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miter/>
            <a:headEnd len="med" w="med" type="none"/>
            <a:tailEnd len="lg" w="lg" type="triangle"/>
          </a:ln>
        </p:spPr>
      </p:cxnSp>
      <p:cxnSp>
        <p:nvCxnSpPr>
          <p:cNvPr id="581" name="Shape 581"/>
          <p:cNvCxnSpPr>
            <a:endCxn id="521" idx="1"/>
          </p:cNvCxnSpPr>
          <p:nvPr/>
        </p:nvCxnSpPr>
        <p:spPr>
          <a:xfrm>
            <a:off x="3566126" y="1993990"/>
            <a:ext cx="646200" cy="1448999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582" name="Shape 582"/>
          <p:cNvSpPr/>
          <p:nvPr/>
        </p:nvSpPr>
        <p:spPr>
          <a:xfrm>
            <a:off x="4597875" y="1566054"/>
            <a:ext cx="85100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LV15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전투병 막사</a:t>
            </a:r>
          </a:p>
        </p:txBody>
      </p:sp>
      <p:cxnSp>
        <p:nvCxnSpPr>
          <p:cNvPr id="583" name="Shape 583"/>
          <p:cNvCxnSpPr/>
          <p:nvPr/>
        </p:nvCxnSpPr>
        <p:spPr>
          <a:xfrm>
            <a:off x="4597548" y="1582563"/>
            <a:ext cx="816901" cy="0"/>
          </a:xfrm>
          <a:prstGeom prst="straightConnector1">
            <a:avLst/>
          </a:prstGeom>
          <a:noFill/>
          <a:ln cap="flat" cmpd="sng" w="9525">
            <a:solidFill>
              <a:srgbClr val="FFF2CC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584" name="Shape 584"/>
          <p:cNvCxnSpPr/>
          <p:nvPr/>
        </p:nvCxnSpPr>
        <p:spPr>
          <a:xfrm>
            <a:off x="4591328" y="1893584"/>
            <a:ext cx="816901" cy="0"/>
          </a:xfrm>
          <a:prstGeom prst="straightConnector1">
            <a:avLst/>
          </a:prstGeom>
          <a:noFill/>
          <a:ln cap="flat" cmpd="sng" w="9525">
            <a:solidFill>
              <a:srgbClr val="FFF2CC"/>
            </a:solidFill>
            <a:prstDash val="solid"/>
            <a:miter/>
            <a:headEnd len="med" w="med" type="none"/>
            <a:tailEnd len="med" w="med" type="none"/>
          </a:ln>
        </p:spPr>
      </p:cxnSp>
      <p:pic>
        <p:nvPicPr>
          <p:cNvPr id="585" name="Shape 58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839417" y="3219014"/>
            <a:ext cx="242955" cy="249186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" name="Shape 58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857138" y="3777010"/>
            <a:ext cx="242955" cy="24918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87" name="Shape 587"/>
          <p:cNvCxnSpPr>
            <a:stCxn id="525" idx="3"/>
          </p:cNvCxnSpPr>
          <p:nvPr/>
        </p:nvCxnSpPr>
        <p:spPr>
          <a:xfrm flipH="1" rot="10800000">
            <a:off x="7129676" y="1476299"/>
            <a:ext cx="1080900" cy="19698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588" name="Shape 588"/>
          <p:cNvSpPr/>
          <p:nvPr/>
        </p:nvSpPr>
        <p:spPr>
          <a:xfrm>
            <a:off x="839300" y="876341"/>
            <a:ext cx="2720254" cy="2440428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9" name="Shape 589"/>
          <p:cNvSpPr txBox="1"/>
          <p:nvPr/>
        </p:nvSpPr>
        <p:spPr>
          <a:xfrm>
            <a:off x="826324" y="939417"/>
            <a:ext cx="2726027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개별 조건 박스의 이동 텍스트 부분을 누르면 해당 건물로 이동합니다. 이동된 건물 화면에는 클릭 표시를 해 줍니다. 해당 건물의 중앙부에 손가락 표시를 해주도록 합니다.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**하단 이미지 참조</a:t>
            </a:r>
          </a:p>
        </p:txBody>
      </p:sp>
      <p:pic>
        <p:nvPicPr>
          <p:cNvPr id="590" name="Shape 59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36441" y="2142415"/>
            <a:ext cx="1247895" cy="71754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1" name="Shape 591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2174633" y="2509371"/>
            <a:ext cx="606991" cy="519204"/>
          </a:xfrm>
          <a:prstGeom prst="rect">
            <a:avLst/>
          </a:prstGeom>
          <a:noFill/>
          <a:ln>
            <a:noFill/>
          </a:ln>
        </p:spPr>
      </p:pic>
      <p:sp>
        <p:nvSpPr>
          <p:cNvPr id="592" name="Shape 592"/>
          <p:cNvSpPr/>
          <p:nvPr/>
        </p:nvSpPr>
        <p:spPr>
          <a:xfrm>
            <a:off x="8239843" y="659914"/>
            <a:ext cx="2011210" cy="1572664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3" name="Shape 593"/>
          <p:cNvSpPr txBox="1"/>
          <p:nvPr/>
        </p:nvSpPr>
        <p:spPr>
          <a:xfrm>
            <a:off x="8227429" y="888504"/>
            <a:ext cx="2015479" cy="10156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개별 조건 박스의 자원에서 자원이 부족할 시, 자원 보충 텍스트 부분을 클릭하면 자원 사용/구매 화면으로 이동 합니다.</a:t>
            </a:r>
          </a:p>
        </p:txBody>
      </p:sp>
      <p:sp>
        <p:nvSpPr>
          <p:cNvPr id="594" name="Shape 594"/>
          <p:cNvSpPr/>
          <p:nvPr/>
        </p:nvSpPr>
        <p:spPr>
          <a:xfrm>
            <a:off x="8295285" y="2302596"/>
            <a:ext cx="2846648" cy="1994622"/>
          </a:xfrm>
          <a:prstGeom prst="roundRect">
            <a:avLst>
              <a:gd fmla="val 3101" name="adj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영주님 한번에 한 개의 건물만 업그레이드가 가능합니다. 크라운을 소비 하시면 현재 업그레이드 중의 건물을 가속 업그레이드 하실 수 있습니다.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남은 시간 : 02:30:30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5" name="Shape 595"/>
          <p:cNvSpPr/>
          <p:nvPr/>
        </p:nvSpPr>
        <p:spPr>
          <a:xfrm>
            <a:off x="5952119" y="1638550"/>
            <a:ext cx="1166503" cy="1136487"/>
          </a:xfrm>
          <a:prstGeom prst="roundRect">
            <a:avLst>
              <a:gd fmla="val 0" name="adj"/>
            </a:avLst>
          </a:prstGeom>
          <a:solidFill>
            <a:schemeClr val="dk1"/>
          </a:solidFill>
          <a:ln cap="flat" cmpd="sng" w="12700">
            <a:solidFill>
              <a:srgbClr val="FFF2CC"/>
            </a:solidFill>
            <a:prstDash val="dashDot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6" name="Shape 596"/>
          <p:cNvSpPr/>
          <p:nvPr/>
        </p:nvSpPr>
        <p:spPr>
          <a:xfrm>
            <a:off x="6027580" y="1642502"/>
            <a:ext cx="1024638" cy="246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rgbClr val="FFD966"/>
                </a:solidFill>
                <a:latin typeface="Arial"/>
                <a:ea typeface="Arial"/>
                <a:cs typeface="Arial"/>
                <a:sym typeface="Arial"/>
              </a:rPr>
              <a:t>다음 레벨   </a:t>
            </a:r>
            <a:r>
              <a:rPr b="1"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16</a:t>
            </a:r>
          </a:p>
        </p:txBody>
      </p:sp>
      <p:sp>
        <p:nvSpPr>
          <p:cNvPr id="597" name="Shape 597"/>
          <p:cNvSpPr/>
          <p:nvPr/>
        </p:nvSpPr>
        <p:spPr>
          <a:xfrm>
            <a:off x="9088018" y="3688148"/>
            <a:ext cx="1311093" cy="477578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98" name="Shape 598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9243021" y="3921355"/>
            <a:ext cx="241230" cy="230584"/>
          </a:xfrm>
          <a:prstGeom prst="rect">
            <a:avLst/>
          </a:prstGeom>
          <a:noFill/>
          <a:ln>
            <a:noFill/>
          </a:ln>
        </p:spPr>
      </p:pic>
      <p:sp>
        <p:nvSpPr>
          <p:cNvPr id="599" name="Shape 599"/>
          <p:cNvSpPr/>
          <p:nvPr/>
        </p:nvSpPr>
        <p:spPr>
          <a:xfrm>
            <a:off x="9549568" y="3902285"/>
            <a:ext cx="633507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30000</a:t>
            </a:r>
          </a:p>
        </p:txBody>
      </p:sp>
      <p:sp>
        <p:nvSpPr>
          <p:cNvPr id="600" name="Shape 600"/>
          <p:cNvSpPr/>
          <p:nvPr/>
        </p:nvSpPr>
        <p:spPr>
          <a:xfrm>
            <a:off x="9100429" y="3672914"/>
            <a:ext cx="1316385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즉시 업그레이드</a:t>
            </a:r>
          </a:p>
        </p:txBody>
      </p:sp>
      <p:sp>
        <p:nvSpPr>
          <p:cNvPr id="601" name="Shape 601"/>
          <p:cNvSpPr/>
          <p:nvPr/>
        </p:nvSpPr>
        <p:spPr>
          <a:xfrm>
            <a:off x="6001178" y="1988071"/>
            <a:ext cx="1070634" cy="5078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보유 가능 최대 병력 수 증가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+10,500 </a:t>
            </a:r>
            <a:r>
              <a:rPr b="1" lang="en-US" sz="900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+1,100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Shape 607"/>
          <p:cNvSpPr/>
          <p:nvPr/>
        </p:nvSpPr>
        <p:spPr>
          <a:xfrm>
            <a:off x="215538" y="142595"/>
            <a:ext cx="321594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전투병 막사 업그레이드_고용</a:t>
            </a:r>
          </a:p>
        </p:txBody>
      </p:sp>
      <p:pic>
        <p:nvPicPr>
          <p:cNvPr id="608" name="Shape 60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7710" y="751595"/>
            <a:ext cx="3189069" cy="5688815"/>
          </a:xfrm>
          <a:prstGeom prst="rect">
            <a:avLst/>
          </a:prstGeom>
          <a:noFill/>
          <a:ln>
            <a:noFill/>
          </a:ln>
        </p:spPr>
      </p:pic>
      <p:sp>
        <p:nvSpPr>
          <p:cNvPr id="609" name="Shape 609"/>
          <p:cNvSpPr/>
          <p:nvPr/>
        </p:nvSpPr>
        <p:spPr>
          <a:xfrm>
            <a:off x="688608" y="751595"/>
            <a:ext cx="3165195" cy="5688815"/>
          </a:xfrm>
          <a:prstGeom prst="rect">
            <a:avLst/>
          </a:prstGeom>
          <a:solidFill>
            <a:schemeClr val="dk1">
              <a:alpha val="21960"/>
            </a:schemeClr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10" name="Shape 6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50929" y="1959322"/>
            <a:ext cx="1031319" cy="593009"/>
          </a:xfrm>
          <a:prstGeom prst="rect">
            <a:avLst/>
          </a:prstGeom>
          <a:noFill/>
          <a:ln>
            <a:noFill/>
          </a:ln>
        </p:spPr>
      </p:pic>
      <p:sp>
        <p:nvSpPr>
          <p:cNvPr id="611" name="Shape 611"/>
          <p:cNvSpPr/>
          <p:nvPr/>
        </p:nvSpPr>
        <p:spPr>
          <a:xfrm>
            <a:off x="707464" y="1094153"/>
            <a:ext cx="3172516" cy="425226"/>
          </a:xfrm>
          <a:prstGeom prst="rect">
            <a:avLst/>
          </a:prstGeom>
          <a:solidFill>
            <a:srgbClr val="C55A11">
              <a:alpha val="28235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BFBFBF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16:9</a:t>
            </a:r>
          </a:p>
        </p:txBody>
      </p:sp>
      <p:sp>
        <p:nvSpPr>
          <p:cNvPr id="612" name="Shape 612"/>
          <p:cNvSpPr/>
          <p:nvPr/>
        </p:nvSpPr>
        <p:spPr>
          <a:xfrm>
            <a:off x="714785" y="4852755"/>
            <a:ext cx="3181996" cy="821457"/>
          </a:xfrm>
          <a:prstGeom prst="rect">
            <a:avLst/>
          </a:prstGeom>
          <a:solidFill>
            <a:srgbClr val="C55A11">
              <a:alpha val="28235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BFBFBF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16:9</a:t>
            </a:r>
          </a:p>
        </p:txBody>
      </p:sp>
      <p:sp>
        <p:nvSpPr>
          <p:cNvPr id="613" name="Shape 613"/>
          <p:cNvSpPr/>
          <p:nvPr/>
        </p:nvSpPr>
        <p:spPr>
          <a:xfrm>
            <a:off x="790277" y="5980764"/>
            <a:ext cx="522334" cy="381706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AFAFAF"/>
              </a:gs>
              <a:gs pos="50000">
                <a:schemeClr val="accent3"/>
              </a:gs>
              <a:gs pos="100000">
                <a:srgbClr val="919191"/>
              </a:gs>
            </a:gsLst>
            <a:lin ang="5400000" scaled="0"/>
          </a:gradFill>
          <a:ln cap="flat" cmpd="sng" w="19050">
            <a:solidFill>
              <a:srgbClr val="FFF2CC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4" name="Shape 614"/>
          <p:cNvSpPr/>
          <p:nvPr/>
        </p:nvSpPr>
        <p:spPr>
          <a:xfrm rot="10800000">
            <a:off x="873646" y="6073140"/>
            <a:ext cx="336929" cy="205366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5" name="Shape 615"/>
          <p:cNvSpPr/>
          <p:nvPr/>
        </p:nvSpPr>
        <p:spPr>
          <a:xfrm>
            <a:off x="818360" y="3134505"/>
            <a:ext cx="2994952" cy="1679510"/>
          </a:xfrm>
          <a:prstGeom prst="roundRect">
            <a:avLst>
              <a:gd fmla="val 7223" name="adj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6" name="Shape 616"/>
          <p:cNvSpPr/>
          <p:nvPr/>
        </p:nvSpPr>
        <p:spPr>
          <a:xfrm>
            <a:off x="1888916" y="2838114"/>
            <a:ext cx="854721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필수 조건</a:t>
            </a:r>
          </a:p>
        </p:txBody>
      </p:sp>
      <p:sp>
        <p:nvSpPr>
          <p:cNvPr id="617" name="Shape 617"/>
          <p:cNvSpPr/>
          <p:nvPr/>
        </p:nvSpPr>
        <p:spPr>
          <a:xfrm>
            <a:off x="869051" y="3154744"/>
            <a:ext cx="1439999" cy="519342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18" name="Shape 6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63062" y="3182272"/>
            <a:ext cx="437380" cy="251492"/>
          </a:xfrm>
          <a:prstGeom prst="rect">
            <a:avLst/>
          </a:prstGeom>
          <a:noFill/>
          <a:ln>
            <a:noFill/>
          </a:ln>
        </p:spPr>
      </p:pic>
      <p:sp>
        <p:nvSpPr>
          <p:cNvPr id="619" name="Shape 619"/>
          <p:cNvSpPr/>
          <p:nvPr/>
        </p:nvSpPr>
        <p:spPr>
          <a:xfrm>
            <a:off x="934505" y="3465578"/>
            <a:ext cx="1309091" cy="165478"/>
          </a:xfrm>
          <a:prstGeom prst="roundRect">
            <a:avLst>
              <a:gd fmla="val 16667" name="adj"/>
            </a:avLst>
          </a:prstGeom>
          <a:solidFill>
            <a:srgbClr val="FBE4D4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이동</a:t>
            </a:r>
          </a:p>
        </p:txBody>
      </p:sp>
      <p:sp>
        <p:nvSpPr>
          <p:cNvPr id="620" name="Shape 620"/>
          <p:cNvSpPr/>
          <p:nvPr/>
        </p:nvSpPr>
        <p:spPr>
          <a:xfrm>
            <a:off x="1189295" y="3199352"/>
            <a:ext cx="1011814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LV30 전투병 막사</a:t>
            </a:r>
          </a:p>
        </p:txBody>
      </p:sp>
      <p:sp>
        <p:nvSpPr>
          <p:cNvPr id="621" name="Shape 621"/>
          <p:cNvSpPr/>
          <p:nvPr/>
        </p:nvSpPr>
        <p:spPr>
          <a:xfrm>
            <a:off x="2346401" y="3157853"/>
            <a:ext cx="1439999" cy="519342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2" name="Shape 622"/>
          <p:cNvSpPr/>
          <p:nvPr/>
        </p:nvSpPr>
        <p:spPr>
          <a:xfrm>
            <a:off x="2741292" y="3211792"/>
            <a:ext cx="784188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36,000,000</a:t>
            </a:r>
          </a:p>
        </p:txBody>
      </p:sp>
      <p:pic>
        <p:nvPicPr>
          <p:cNvPr id="623" name="Shape 62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441516" y="3188102"/>
            <a:ext cx="264371" cy="2545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24" name="Shape 624"/>
          <p:cNvCxnSpPr/>
          <p:nvPr/>
        </p:nvCxnSpPr>
        <p:spPr>
          <a:xfrm>
            <a:off x="942666" y="3451739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625" name="Shape 625"/>
          <p:cNvCxnSpPr/>
          <p:nvPr/>
        </p:nvCxnSpPr>
        <p:spPr>
          <a:xfrm>
            <a:off x="936444" y="3632132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626" name="Shape 626"/>
          <p:cNvSpPr/>
          <p:nvPr/>
        </p:nvSpPr>
        <p:spPr>
          <a:xfrm>
            <a:off x="2411857" y="3468687"/>
            <a:ext cx="1309091" cy="165478"/>
          </a:xfrm>
          <a:prstGeom prst="roundRect">
            <a:avLst>
              <a:gd fmla="val 16667" name="adj"/>
            </a:avLst>
          </a:prstGeom>
          <a:solidFill>
            <a:srgbClr val="FBE4D4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자원 보충</a:t>
            </a:r>
          </a:p>
        </p:txBody>
      </p:sp>
      <p:cxnSp>
        <p:nvCxnSpPr>
          <p:cNvPr id="627" name="Shape 627"/>
          <p:cNvCxnSpPr/>
          <p:nvPr/>
        </p:nvCxnSpPr>
        <p:spPr>
          <a:xfrm>
            <a:off x="2420016" y="3454848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628" name="Shape 628"/>
          <p:cNvCxnSpPr/>
          <p:nvPr/>
        </p:nvCxnSpPr>
        <p:spPr>
          <a:xfrm>
            <a:off x="2413794" y="3635242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pic>
        <p:nvPicPr>
          <p:cNvPr id="629" name="Shape 62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038809" y="3191019"/>
            <a:ext cx="242955" cy="249186"/>
          </a:xfrm>
          <a:prstGeom prst="rect">
            <a:avLst/>
          </a:prstGeom>
          <a:noFill/>
          <a:ln>
            <a:noFill/>
          </a:ln>
        </p:spPr>
      </p:pic>
      <p:sp>
        <p:nvSpPr>
          <p:cNvPr id="630" name="Shape 630"/>
          <p:cNvSpPr/>
          <p:nvPr/>
        </p:nvSpPr>
        <p:spPr>
          <a:xfrm>
            <a:off x="1106554" y="779441"/>
            <a:ext cx="2766879" cy="289995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31" name="Shape 63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170891" y="816981"/>
            <a:ext cx="279204" cy="229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632" name="Shape 63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124312" y="829108"/>
            <a:ext cx="278180" cy="229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633" name="Shape 63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476823" y="826312"/>
            <a:ext cx="279204" cy="229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634" name="Shape 63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812284" y="816981"/>
            <a:ext cx="237905" cy="229091"/>
          </a:xfrm>
          <a:prstGeom prst="rect">
            <a:avLst/>
          </a:prstGeom>
          <a:noFill/>
          <a:ln>
            <a:noFill/>
          </a:ln>
        </p:spPr>
      </p:pic>
      <p:sp>
        <p:nvSpPr>
          <p:cNvPr id="635" name="Shape 635"/>
          <p:cNvSpPr/>
          <p:nvPr/>
        </p:nvSpPr>
        <p:spPr>
          <a:xfrm>
            <a:off x="1345557" y="818700"/>
            <a:ext cx="514884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100.1K</a:t>
            </a:r>
          </a:p>
        </p:txBody>
      </p:sp>
      <p:sp>
        <p:nvSpPr>
          <p:cNvPr id="636" name="Shape 636"/>
          <p:cNvSpPr/>
          <p:nvPr/>
        </p:nvSpPr>
        <p:spPr>
          <a:xfrm>
            <a:off x="2001807" y="812477"/>
            <a:ext cx="514884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100.1K</a:t>
            </a:r>
          </a:p>
        </p:txBody>
      </p:sp>
      <p:sp>
        <p:nvSpPr>
          <p:cNvPr id="637" name="Shape 637"/>
          <p:cNvSpPr/>
          <p:nvPr/>
        </p:nvSpPr>
        <p:spPr>
          <a:xfrm>
            <a:off x="2704715" y="824916"/>
            <a:ext cx="514884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100.1K</a:t>
            </a:r>
          </a:p>
        </p:txBody>
      </p:sp>
      <p:sp>
        <p:nvSpPr>
          <p:cNvPr id="638" name="Shape 638"/>
          <p:cNvSpPr/>
          <p:nvPr/>
        </p:nvSpPr>
        <p:spPr>
          <a:xfrm>
            <a:off x="3398301" y="809364"/>
            <a:ext cx="514884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100.1K</a:t>
            </a:r>
          </a:p>
        </p:txBody>
      </p:sp>
      <p:cxnSp>
        <p:nvCxnSpPr>
          <p:cNvPr id="639" name="Shape 639"/>
          <p:cNvCxnSpPr/>
          <p:nvPr/>
        </p:nvCxnSpPr>
        <p:spPr>
          <a:xfrm>
            <a:off x="896824" y="1069437"/>
            <a:ext cx="2952000" cy="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640" name="Shape 640"/>
          <p:cNvSpPr/>
          <p:nvPr/>
        </p:nvSpPr>
        <p:spPr>
          <a:xfrm>
            <a:off x="1502428" y="5974117"/>
            <a:ext cx="1119674" cy="419878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AFAFAF"/>
              </a:gs>
              <a:gs pos="50000">
                <a:schemeClr val="accent3"/>
              </a:gs>
              <a:gs pos="100000">
                <a:srgbClr val="919191"/>
              </a:gs>
            </a:gsLst>
            <a:lin ang="5400000" scaled="0"/>
          </a:gradFill>
          <a:ln cap="flat" cmpd="sng" w="19050">
            <a:solidFill>
              <a:srgbClr val="FFF2CC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1" name="Shape 641"/>
          <p:cNvSpPr/>
          <p:nvPr/>
        </p:nvSpPr>
        <p:spPr>
          <a:xfrm>
            <a:off x="2719898" y="5964787"/>
            <a:ext cx="1119674" cy="419878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AFAFAF"/>
              </a:gs>
              <a:gs pos="50000">
                <a:schemeClr val="accent3"/>
              </a:gs>
              <a:gs pos="100000">
                <a:srgbClr val="919191"/>
              </a:gs>
            </a:gsLst>
            <a:lin ang="5400000" scaled="0"/>
          </a:gradFill>
          <a:ln cap="flat" cmpd="sng" w="19050">
            <a:solidFill>
              <a:srgbClr val="FFF2CC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2" name="Shape 642"/>
          <p:cNvSpPr/>
          <p:nvPr/>
        </p:nvSpPr>
        <p:spPr>
          <a:xfrm>
            <a:off x="1513025" y="5940296"/>
            <a:ext cx="1127231" cy="246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즉시 업그레이드</a:t>
            </a:r>
          </a:p>
        </p:txBody>
      </p:sp>
      <p:sp>
        <p:nvSpPr>
          <p:cNvPr id="643" name="Shape 643"/>
          <p:cNvSpPr/>
          <p:nvPr/>
        </p:nvSpPr>
        <p:spPr>
          <a:xfrm>
            <a:off x="2803764" y="6027382"/>
            <a:ext cx="954106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업그레이드</a:t>
            </a:r>
          </a:p>
        </p:txBody>
      </p:sp>
      <p:sp>
        <p:nvSpPr>
          <p:cNvPr id="644" name="Shape 644"/>
          <p:cNvSpPr/>
          <p:nvPr/>
        </p:nvSpPr>
        <p:spPr>
          <a:xfrm>
            <a:off x="1688274" y="6175689"/>
            <a:ext cx="894126" cy="165478"/>
          </a:xfrm>
          <a:prstGeom prst="roundRect">
            <a:avLst>
              <a:gd fmla="val 16667" name="adj"/>
            </a:avLst>
          </a:prstGeom>
          <a:solidFill>
            <a:srgbClr val="FBE4D4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10000</a:t>
            </a:r>
          </a:p>
        </p:txBody>
      </p:sp>
      <p:pic>
        <p:nvPicPr>
          <p:cNvPr id="645" name="Shape 645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505441" y="6109730"/>
            <a:ext cx="265352" cy="253643"/>
          </a:xfrm>
          <a:prstGeom prst="rect">
            <a:avLst/>
          </a:prstGeom>
          <a:noFill/>
          <a:ln>
            <a:noFill/>
          </a:ln>
        </p:spPr>
      </p:pic>
      <p:sp>
        <p:nvSpPr>
          <p:cNvPr id="646" name="Shape 646"/>
          <p:cNvSpPr/>
          <p:nvPr/>
        </p:nvSpPr>
        <p:spPr>
          <a:xfrm>
            <a:off x="3048871" y="5700760"/>
            <a:ext cx="803425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05:27:32</a:t>
            </a:r>
          </a:p>
        </p:txBody>
      </p:sp>
      <p:pic>
        <p:nvPicPr>
          <p:cNvPr id="647" name="Shape 647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 rot="1195832">
            <a:off x="2969554" y="5727069"/>
            <a:ext cx="128283" cy="1924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48" name="Shape 648"/>
          <p:cNvCxnSpPr/>
          <p:nvPr/>
        </p:nvCxnSpPr>
        <p:spPr>
          <a:xfrm>
            <a:off x="1208626" y="3096450"/>
            <a:ext cx="224147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649" name="Shape 649"/>
          <p:cNvSpPr/>
          <p:nvPr/>
        </p:nvSpPr>
        <p:spPr>
          <a:xfrm>
            <a:off x="2348441" y="3713948"/>
            <a:ext cx="1439999" cy="519342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50" name="Shape 65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351782" y="3741475"/>
            <a:ext cx="437380" cy="251492"/>
          </a:xfrm>
          <a:prstGeom prst="rect">
            <a:avLst/>
          </a:prstGeom>
          <a:noFill/>
          <a:ln>
            <a:noFill/>
          </a:ln>
        </p:spPr>
      </p:pic>
      <p:sp>
        <p:nvSpPr>
          <p:cNvPr id="651" name="Shape 651"/>
          <p:cNvSpPr/>
          <p:nvPr/>
        </p:nvSpPr>
        <p:spPr>
          <a:xfrm>
            <a:off x="2696677" y="3758555"/>
            <a:ext cx="1011814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LV30 전투병 막사</a:t>
            </a:r>
          </a:p>
        </p:txBody>
      </p:sp>
      <p:cxnSp>
        <p:nvCxnSpPr>
          <p:cNvPr id="652" name="Shape 652"/>
          <p:cNvCxnSpPr/>
          <p:nvPr/>
        </p:nvCxnSpPr>
        <p:spPr>
          <a:xfrm>
            <a:off x="2424494" y="3645257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653" name="Shape 653"/>
          <p:cNvSpPr/>
          <p:nvPr/>
        </p:nvSpPr>
        <p:spPr>
          <a:xfrm>
            <a:off x="2419447" y="4026098"/>
            <a:ext cx="1309091" cy="165478"/>
          </a:xfrm>
          <a:prstGeom prst="roundRect">
            <a:avLst>
              <a:gd fmla="val 16667" name="adj"/>
            </a:avLst>
          </a:prstGeom>
          <a:solidFill>
            <a:srgbClr val="FBE4D4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9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진행사항 02:30:50</a:t>
            </a:r>
          </a:p>
        </p:txBody>
      </p:sp>
      <p:cxnSp>
        <p:nvCxnSpPr>
          <p:cNvPr id="654" name="Shape 654"/>
          <p:cNvCxnSpPr/>
          <p:nvPr/>
        </p:nvCxnSpPr>
        <p:spPr>
          <a:xfrm>
            <a:off x="2427607" y="4012260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655" name="Shape 655"/>
          <p:cNvCxnSpPr/>
          <p:nvPr/>
        </p:nvCxnSpPr>
        <p:spPr>
          <a:xfrm>
            <a:off x="2421384" y="4192653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656" name="Shape 656"/>
          <p:cNvSpPr/>
          <p:nvPr/>
        </p:nvSpPr>
        <p:spPr>
          <a:xfrm>
            <a:off x="873645" y="3722539"/>
            <a:ext cx="1439999" cy="519342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57" name="Shape 65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76987" y="3750067"/>
            <a:ext cx="437380" cy="251492"/>
          </a:xfrm>
          <a:prstGeom prst="rect">
            <a:avLst/>
          </a:prstGeom>
          <a:noFill/>
          <a:ln>
            <a:noFill/>
          </a:ln>
        </p:spPr>
      </p:pic>
      <p:sp>
        <p:nvSpPr>
          <p:cNvPr id="658" name="Shape 658"/>
          <p:cNvSpPr/>
          <p:nvPr/>
        </p:nvSpPr>
        <p:spPr>
          <a:xfrm>
            <a:off x="1221883" y="3767148"/>
            <a:ext cx="1011814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LV30 전투병 막사</a:t>
            </a:r>
          </a:p>
        </p:txBody>
      </p:sp>
      <p:sp>
        <p:nvSpPr>
          <p:cNvPr id="659" name="Shape 659"/>
          <p:cNvSpPr/>
          <p:nvPr/>
        </p:nvSpPr>
        <p:spPr>
          <a:xfrm>
            <a:off x="944651" y="4034689"/>
            <a:ext cx="1309091" cy="165478"/>
          </a:xfrm>
          <a:prstGeom prst="roundRect">
            <a:avLst>
              <a:gd fmla="val 16667" name="adj"/>
            </a:avLst>
          </a:prstGeom>
          <a:solidFill>
            <a:srgbClr val="FBE4D4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무료건설 04:30</a:t>
            </a:r>
          </a:p>
        </p:txBody>
      </p:sp>
      <p:cxnSp>
        <p:nvCxnSpPr>
          <p:cNvPr id="660" name="Shape 660"/>
          <p:cNvCxnSpPr/>
          <p:nvPr/>
        </p:nvCxnSpPr>
        <p:spPr>
          <a:xfrm>
            <a:off x="952812" y="4020851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661" name="Shape 661"/>
          <p:cNvCxnSpPr/>
          <p:nvPr/>
        </p:nvCxnSpPr>
        <p:spPr>
          <a:xfrm>
            <a:off x="946590" y="4201244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pic>
        <p:nvPicPr>
          <p:cNvPr id="662" name="Shape 66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056531" y="3749017"/>
            <a:ext cx="242955" cy="249186"/>
          </a:xfrm>
          <a:prstGeom prst="rect">
            <a:avLst/>
          </a:prstGeom>
          <a:noFill/>
          <a:ln>
            <a:noFill/>
          </a:ln>
        </p:spPr>
      </p:pic>
      <p:sp>
        <p:nvSpPr>
          <p:cNvPr id="663" name="Shape 663"/>
          <p:cNvSpPr/>
          <p:nvPr/>
        </p:nvSpPr>
        <p:spPr>
          <a:xfrm>
            <a:off x="1253924" y="1537479"/>
            <a:ext cx="85100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LV30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전투병 막사</a:t>
            </a:r>
          </a:p>
        </p:txBody>
      </p:sp>
      <p:cxnSp>
        <p:nvCxnSpPr>
          <p:cNvPr id="664" name="Shape 664"/>
          <p:cNvCxnSpPr/>
          <p:nvPr/>
        </p:nvCxnSpPr>
        <p:spPr>
          <a:xfrm>
            <a:off x="1254273" y="1553988"/>
            <a:ext cx="816901" cy="0"/>
          </a:xfrm>
          <a:prstGeom prst="straightConnector1">
            <a:avLst/>
          </a:prstGeom>
          <a:noFill/>
          <a:ln cap="flat" cmpd="sng" w="9525">
            <a:solidFill>
              <a:srgbClr val="FFF2CC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665" name="Shape 665"/>
          <p:cNvCxnSpPr/>
          <p:nvPr/>
        </p:nvCxnSpPr>
        <p:spPr>
          <a:xfrm>
            <a:off x="1248053" y="1865009"/>
            <a:ext cx="816901" cy="0"/>
          </a:xfrm>
          <a:prstGeom prst="straightConnector1">
            <a:avLst/>
          </a:prstGeom>
          <a:noFill/>
          <a:ln cap="flat" cmpd="sng" w="9525">
            <a:solidFill>
              <a:srgbClr val="FFF2CC"/>
            </a:solidFill>
            <a:prstDash val="solid"/>
            <a:miter/>
            <a:headEnd len="med" w="med" type="none"/>
            <a:tailEnd len="med" w="med" type="none"/>
          </a:ln>
        </p:spPr>
      </p:cxnSp>
      <p:pic>
        <p:nvPicPr>
          <p:cNvPr id="666" name="Shape 66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496142" y="3190439"/>
            <a:ext cx="242955" cy="249186"/>
          </a:xfrm>
          <a:prstGeom prst="rect">
            <a:avLst/>
          </a:prstGeom>
          <a:noFill/>
          <a:ln>
            <a:noFill/>
          </a:ln>
        </p:spPr>
      </p:pic>
      <p:pic>
        <p:nvPicPr>
          <p:cNvPr id="667" name="Shape 66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513862" y="3748435"/>
            <a:ext cx="242955" cy="24918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68" name="Shape 668"/>
          <p:cNvCxnSpPr/>
          <p:nvPr/>
        </p:nvCxnSpPr>
        <p:spPr>
          <a:xfrm flipH="1" rot="10800000">
            <a:off x="3137036" y="3213893"/>
            <a:ext cx="1897972" cy="2766872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669" name="Shape 669"/>
          <p:cNvSpPr/>
          <p:nvPr/>
        </p:nvSpPr>
        <p:spPr>
          <a:xfrm>
            <a:off x="5035008" y="2216581"/>
            <a:ext cx="2846648" cy="1994622"/>
          </a:xfrm>
          <a:prstGeom prst="roundRect">
            <a:avLst>
              <a:gd fmla="val 3101" name="adj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영주님!건물 업그레이드를 완료하기에 건설인부의 급여가 부족합니다. 크라운을 다시 사용하여 건설인부를 2일 더 일하게 할 수 있습니다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1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전투병 막사 업그레이드 시간 : 05:27:32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0" name="Shape 670"/>
          <p:cNvSpPr/>
          <p:nvPr/>
        </p:nvSpPr>
        <p:spPr>
          <a:xfrm>
            <a:off x="5825907" y="3629621"/>
            <a:ext cx="1311093" cy="477578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71" name="Shape 671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5980910" y="3862828"/>
            <a:ext cx="241230" cy="230584"/>
          </a:xfrm>
          <a:prstGeom prst="rect">
            <a:avLst/>
          </a:prstGeom>
          <a:noFill/>
          <a:ln>
            <a:noFill/>
          </a:ln>
        </p:spPr>
      </p:pic>
      <p:sp>
        <p:nvSpPr>
          <p:cNvPr id="672" name="Shape 672"/>
          <p:cNvSpPr/>
          <p:nvPr/>
        </p:nvSpPr>
        <p:spPr>
          <a:xfrm>
            <a:off x="6287457" y="3843757"/>
            <a:ext cx="633507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30000</a:t>
            </a:r>
          </a:p>
        </p:txBody>
      </p:sp>
      <p:sp>
        <p:nvSpPr>
          <p:cNvPr id="673" name="Shape 673"/>
          <p:cNvSpPr/>
          <p:nvPr/>
        </p:nvSpPr>
        <p:spPr>
          <a:xfrm>
            <a:off x="5838317" y="3614387"/>
            <a:ext cx="1298682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고용</a:t>
            </a:r>
          </a:p>
        </p:txBody>
      </p:sp>
      <p:sp>
        <p:nvSpPr>
          <p:cNvPr id="674" name="Shape 674"/>
          <p:cNvSpPr/>
          <p:nvPr/>
        </p:nvSpPr>
        <p:spPr>
          <a:xfrm>
            <a:off x="4152187" y="826474"/>
            <a:ext cx="691586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※ 건물, 자원 모두 만족 한 상태에서 건설 망치가 없는 상태에서 업그레이드 버튼을 클릭 시 처리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</a:p>
        </p:txBody>
      </p:sp>
      <p:sp>
        <p:nvSpPr>
          <p:cNvPr id="675" name="Shape 675"/>
          <p:cNvSpPr/>
          <p:nvPr/>
        </p:nvSpPr>
        <p:spPr>
          <a:xfrm>
            <a:off x="2572593" y="1595734"/>
            <a:ext cx="1166503" cy="1136487"/>
          </a:xfrm>
          <a:prstGeom prst="roundRect">
            <a:avLst>
              <a:gd fmla="val 0" name="adj"/>
            </a:avLst>
          </a:prstGeom>
          <a:solidFill>
            <a:schemeClr val="dk1"/>
          </a:solidFill>
          <a:ln cap="flat" cmpd="sng" w="12700">
            <a:solidFill>
              <a:srgbClr val="FFF2CC"/>
            </a:solidFill>
            <a:prstDash val="dashDot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6" name="Shape 676"/>
          <p:cNvSpPr/>
          <p:nvPr/>
        </p:nvSpPr>
        <p:spPr>
          <a:xfrm>
            <a:off x="2648053" y="1599687"/>
            <a:ext cx="1024638" cy="246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rgbClr val="FFD966"/>
                </a:solidFill>
                <a:latin typeface="Arial"/>
                <a:ea typeface="Arial"/>
                <a:cs typeface="Arial"/>
                <a:sym typeface="Arial"/>
              </a:rPr>
              <a:t>다음 레벨   </a:t>
            </a:r>
            <a:r>
              <a:rPr b="1"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16</a:t>
            </a:r>
          </a:p>
        </p:txBody>
      </p:sp>
      <p:sp>
        <p:nvSpPr>
          <p:cNvPr id="677" name="Shape 677"/>
          <p:cNvSpPr/>
          <p:nvPr/>
        </p:nvSpPr>
        <p:spPr>
          <a:xfrm>
            <a:off x="2602058" y="1988071"/>
            <a:ext cx="1070634" cy="5078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보유 가능 최대 병력 수 증가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+10,500 </a:t>
            </a:r>
            <a:r>
              <a:rPr b="1" lang="en-US" sz="900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+1,100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Shape 683"/>
          <p:cNvSpPr/>
          <p:nvPr/>
        </p:nvSpPr>
        <p:spPr>
          <a:xfrm>
            <a:off x="215538" y="142595"/>
            <a:ext cx="375936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전투병 막사 업그레이드_골드 부족</a:t>
            </a:r>
          </a:p>
        </p:txBody>
      </p:sp>
      <p:pic>
        <p:nvPicPr>
          <p:cNvPr id="684" name="Shape 6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7710" y="751595"/>
            <a:ext cx="3189069" cy="5688815"/>
          </a:xfrm>
          <a:prstGeom prst="rect">
            <a:avLst/>
          </a:prstGeom>
          <a:noFill/>
          <a:ln>
            <a:noFill/>
          </a:ln>
        </p:spPr>
      </p:pic>
      <p:sp>
        <p:nvSpPr>
          <p:cNvPr id="685" name="Shape 685"/>
          <p:cNvSpPr/>
          <p:nvPr/>
        </p:nvSpPr>
        <p:spPr>
          <a:xfrm>
            <a:off x="688608" y="751595"/>
            <a:ext cx="3165195" cy="5688815"/>
          </a:xfrm>
          <a:prstGeom prst="rect">
            <a:avLst/>
          </a:prstGeom>
          <a:solidFill>
            <a:schemeClr val="dk1">
              <a:alpha val="21960"/>
            </a:schemeClr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86" name="Shape 68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50929" y="1959322"/>
            <a:ext cx="1031319" cy="593009"/>
          </a:xfrm>
          <a:prstGeom prst="rect">
            <a:avLst/>
          </a:prstGeom>
          <a:noFill/>
          <a:ln>
            <a:noFill/>
          </a:ln>
        </p:spPr>
      </p:pic>
      <p:sp>
        <p:nvSpPr>
          <p:cNvPr id="687" name="Shape 687"/>
          <p:cNvSpPr/>
          <p:nvPr/>
        </p:nvSpPr>
        <p:spPr>
          <a:xfrm>
            <a:off x="707464" y="1094153"/>
            <a:ext cx="3172516" cy="425226"/>
          </a:xfrm>
          <a:prstGeom prst="rect">
            <a:avLst/>
          </a:prstGeom>
          <a:solidFill>
            <a:srgbClr val="C55A11">
              <a:alpha val="28235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BFBFBF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16:9</a:t>
            </a:r>
          </a:p>
        </p:txBody>
      </p:sp>
      <p:sp>
        <p:nvSpPr>
          <p:cNvPr id="688" name="Shape 688"/>
          <p:cNvSpPr/>
          <p:nvPr/>
        </p:nvSpPr>
        <p:spPr>
          <a:xfrm>
            <a:off x="714785" y="4852755"/>
            <a:ext cx="3181996" cy="821457"/>
          </a:xfrm>
          <a:prstGeom prst="rect">
            <a:avLst/>
          </a:prstGeom>
          <a:solidFill>
            <a:srgbClr val="C55A11">
              <a:alpha val="28235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BFBFBF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16:9</a:t>
            </a:r>
          </a:p>
        </p:txBody>
      </p:sp>
      <p:sp>
        <p:nvSpPr>
          <p:cNvPr id="689" name="Shape 689"/>
          <p:cNvSpPr/>
          <p:nvPr/>
        </p:nvSpPr>
        <p:spPr>
          <a:xfrm>
            <a:off x="790277" y="5980764"/>
            <a:ext cx="522334" cy="381706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AFAFAF"/>
              </a:gs>
              <a:gs pos="50000">
                <a:schemeClr val="accent3"/>
              </a:gs>
              <a:gs pos="100000">
                <a:srgbClr val="919191"/>
              </a:gs>
            </a:gsLst>
            <a:lin ang="5400000" scaled="0"/>
          </a:gradFill>
          <a:ln cap="flat" cmpd="sng" w="19050">
            <a:solidFill>
              <a:srgbClr val="FFF2CC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0" name="Shape 690"/>
          <p:cNvSpPr/>
          <p:nvPr/>
        </p:nvSpPr>
        <p:spPr>
          <a:xfrm rot="10800000">
            <a:off x="873646" y="6073140"/>
            <a:ext cx="336929" cy="205366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1" name="Shape 691"/>
          <p:cNvSpPr/>
          <p:nvPr/>
        </p:nvSpPr>
        <p:spPr>
          <a:xfrm>
            <a:off x="818360" y="3134505"/>
            <a:ext cx="2994952" cy="1679510"/>
          </a:xfrm>
          <a:prstGeom prst="roundRect">
            <a:avLst>
              <a:gd fmla="val 7223" name="adj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2" name="Shape 692"/>
          <p:cNvSpPr/>
          <p:nvPr/>
        </p:nvSpPr>
        <p:spPr>
          <a:xfrm>
            <a:off x="1888916" y="2838114"/>
            <a:ext cx="854721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필수 조건</a:t>
            </a:r>
          </a:p>
        </p:txBody>
      </p:sp>
      <p:sp>
        <p:nvSpPr>
          <p:cNvPr id="693" name="Shape 693"/>
          <p:cNvSpPr/>
          <p:nvPr/>
        </p:nvSpPr>
        <p:spPr>
          <a:xfrm>
            <a:off x="869051" y="3154744"/>
            <a:ext cx="1439999" cy="519342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94" name="Shape 69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63062" y="3182272"/>
            <a:ext cx="437380" cy="251492"/>
          </a:xfrm>
          <a:prstGeom prst="rect">
            <a:avLst/>
          </a:prstGeom>
          <a:noFill/>
          <a:ln>
            <a:noFill/>
          </a:ln>
        </p:spPr>
      </p:pic>
      <p:sp>
        <p:nvSpPr>
          <p:cNvPr id="695" name="Shape 695"/>
          <p:cNvSpPr/>
          <p:nvPr/>
        </p:nvSpPr>
        <p:spPr>
          <a:xfrm>
            <a:off x="934505" y="3465578"/>
            <a:ext cx="1309091" cy="165478"/>
          </a:xfrm>
          <a:prstGeom prst="roundRect">
            <a:avLst>
              <a:gd fmla="val 16667" name="adj"/>
            </a:avLst>
          </a:prstGeom>
          <a:solidFill>
            <a:srgbClr val="FBE4D4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이동</a:t>
            </a:r>
          </a:p>
        </p:txBody>
      </p:sp>
      <p:sp>
        <p:nvSpPr>
          <p:cNvPr id="696" name="Shape 696"/>
          <p:cNvSpPr/>
          <p:nvPr/>
        </p:nvSpPr>
        <p:spPr>
          <a:xfrm>
            <a:off x="1189295" y="3199352"/>
            <a:ext cx="1011814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LV30 전투병 막사</a:t>
            </a:r>
          </a:p>
        </p:txBody>
      </p:sp>
      <p:sp>
        <p:nvSpPr>
          <p:cNvPr id="697" name="Shape 697"/>
          <p:cNvSpPr/>
          <p:nvPr/>
        </p:nvSpPr>
        <p:spPr>
          <a:xfrm>
            <a:off x="2346401" y="3157853"/>
            <a:ext cx="1439999" cy="519342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8" name="Shape 698"/>
          <p:cNvSpPr/>
          <p:nvPr/>
        </p:nvSpPr>
        <p:spPr>
          <a:xfrm>
            <a:off x="2741292" y="3211792"/>
            <a:ext cx="784188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36,000,000</a:t>
            </a:r>
          </a:p>
        </p:txBody>
      </p:sp>
      <p:pic>
        <p:nvPicPr>
          <p:cNvPr id="699" name="Shape 69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441516" y="3188102"/>
            <a:ext cx="264371" cy="2545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00" name="Shape 700"/>
          <p:cNvCxnSpPr/>
          <p:nvPr/>
        </p:nvCxnSpPr>
        <p:spPr>
          <a:xfrm>
            <a:off x="942666" y="3451739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701" name="Shape 701"/>
          <p:cNvCxnSpPr/>
          <p:nvPr/>
        </p:nvCxnSpPr>
        <p:spPr>
          <a:xfrm>
            <a:off x="936444" y="3632132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702" name="Shape 702"/>
          <p:cNvSpPr/>
          <p:nvPr/>
        </p:nvSpPr>
        <p:spPr>
          <a:xfrm>
            <a:off x="2411857" y="3468687"/>
            <a:ext cx="1309091" cy="165478"/>
          </a:xfrm>
          <a:prstGeom prst="roundRect">
            <a:avLst>
              <a:gd fmla="val 16667" name="adj"/>
            </a:avLst>
          </a:prstGeom>
          <a:solidFill>
            <a:srgbClr val="FBE4D4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자원 보충</a:t>
            </a:r>
          </a:p>
        </p:txBody>
      </p:sp>
      <p:cxnSp>
        <p:nvCxnSpPr>
          <p:cNvPr id="703" name="Shape 703"/>
          <p:cNvCxnSpPr/>
          <p:nvPr/>
        </p:nvCxnSpPr>
        <p:spPr>
          <a:xfrm>
            <a:off x="2420016" y="3454848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704" name="Shape 704"/>
          <p:cNvCxnSpPr/>
          <p:nvPr/>
        </p:nvCxnSpPr>
        <p:spPr>
          <a:xfrm>
            <a:off x="2413794" y="3635242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pic>
        <p:nvPicPr>
          <p:cNvPr id="705" name="Shape 70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038809" y="3191019"/>
            <a:ext cx="242955" cy="249186"/>
          </a:xfrm>
          <a:prstGeom prst="rect">
            <a:avLst/>
          </a:prstGeom>
          <a:noFill/>
          <a:ln>
            <a:noFill/>
          </a:ln>
        </p:spPr>
      </p:pic>
      <p:sp>
        <p:nvSpPr>
          <p:cNvPr id="706" name="Shape 706"/>
          <p:cNvSpPr/>
          <p:nvPr/>
        </p:nvSpPr>
        <p:spPr>
          <a:xfrm>
            <a:off x="1106554" y="779441"/>
            <a:ext cx="2766879" cy="289995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07" name="Shape 70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170891" y="816981"/>
            <a:ext cx="279204" cy="229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708" name="Shape 70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124312" y="829108"/>
            <a:ext cx="278180" cy="229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709" name="Shape 709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476823" y="826312"/>
            <a:ext cx="279204" cy="229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710" name="Shape 71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812284" y="816981"/>
            <a:ext cx="237905" cy="229091"/>
          </a:xfrm>
          <a:prstGeom prst="rect">
            <a:avLst/>
          </a:prstGeom>
          <a:noFill/>
          <a:ln>
            <a:noFill/>
          </a:ln>
        </p:spPr>
      </p:pic>
      <p:sp>
        <p:nvSpPr>
          <p:cNvPr id="711" name="Shape 711"/>
          <p:cNvSpPr/>
          <p:nvPr/>
        </p:nvSpPr>
        <p:spPr>
          <a:xfrm>
            <a:off x="1345557" y="818700"/>
            <a:ext cx="514884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100.1K</a:t>
            </a:r>
          </a:p>
        </p:txBody>
      </p:sp>
      <p:sp>
        <p:nvSpPr>
          <p:cNvPr id="712" name="Shape 712"/>
          <p:cNvSpPr/>
          <p:nvPr/>
        </p:nvSpPr>
        <p:spPr>
          <a:xfrm>
            <a:off x="2001807" y="812477"/>
            <a:ext cx="514884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100.1K</a:t>
            </a:r>
          </a:p>
        </p:txBody>
      </p:sp>
      <p:sp>
        <p:nvSpPr>
          <p:cNvPr id="713" name="Shape 713"/>
          <p:cNvSpPr/>
          <p:nvPr/>
        </p:nvSpPr>
        <p:spPr>
          <a:xfrm>
            <a:off x="2704715" y="824916"/>
            <a:ext cx="514884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100.1K</a:t>
            </a:r>
          </a:p>
        </p:txBody>
      </p:sp>
      <p:sp>
        <p:nvSpPr>
          <p:cNvPr id="714" name="Shape 714"/>
          <p:cNvSpPr/>
          <p:nvPr/>
        </p:nvSpPr>
        <p:spPr>
          <a:xfrm>
            <a:off x="3398301" y="809364"/>
            <a:ext cx="514884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100.1K</a:t>
            </a:r>
          </a:p>
        </p:txBody>
      </p:sp>
      <p:cxnSp>
        <p:nvCxnSpPr>
          <p:cNvPr id="715" name="Shape 715"/>
          <p:cNvCxnSpPr/>
          <p:nvPr/>
        </p:nvCxnSpPr>
        <p:spPr>
          <a:xfrm>
            <a:off x="896824" y="1069437"/>
            <a:ext cx="2952000" cy="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716" name="Shape 716"/>
          <p:cNvSpPr/>
          <p:nvPr/>
        </p:nvSpPr>
        <p:spPr>
          <a:xfrm>
            <a:off x="1502428" y="5974117"/>
            <a:ext cx="1119674" cy="419878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AFAFAF"/>
              </a:gs>
              <a:gs pos="50000">
                <a:schemeClr val="accent3"/>
              </a:gs>
              <a:gs pos="100000">
                <a:srgbClr val="919191"/>
              </a:gs>
            </a:gsLst>
            <a:lin ang="5400000" scaled="0"/>
          </a:gradFill>
          <a:ln cap="flat" cmpd="sng" w="19050">
            <a:solidFill>
              <a:srgbClr val="FFF2CC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7" name="Shape 717"/>
          <p:cNvSpPr/>
          <p:nvPr/>
        </p:nvSpPr>
        <p:spPr>
          <a:xfrm>
            <a:off x="2719898" y="5964787"/>
            <a:ext cx="1119674" cy="419878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AFAFAF"/>
              </a:gs>
              <a:gs pos="50000">
                <a:schemeClr val="accent3"/>
              </a:gs>
              <a:gs pos="100000">
                <a:srgbClr val="919191"/>
              </a:gs>
            </a:gsLst>
            <a:lin ang="5400000" scaled="0"/>
          </a:gradFill>
          <a:ln cap="flat" cmpd="sng" w="19050">
            <a:solidFill>
              <a:srgbClr val="FFF2CC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8" name="Shape 718"/>
          <p:cNvSpPr/>
          <p:nvPr/>
        </p:nvSpPr>
        <p:spPr>
          <a:xfrm>
            <a:off x="1513025" y="5940296"/>
            <a:ext cx="1127231" cy="246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즉시 업그레이드</a:t>
            </a:r>
          </a:p>
        </p:txBody>
      </p:sp>
      <p:sp>
        <p:nvSpPr>
          <p:cNvPr id="719" name="Shape 719"/>
          <p:cNvSpPr/>
          <p:nvPr/>
        </p:nvSpPr>
        <p:spPr>
          <a:xfrm>
            <a:off x="2803764" y="6027382"/>
            <a:ext cx="954106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업그레이드</a:t>
            </a:r>
          </a:p>
        </p:txBody>
      </p:sp>
      <p:sp>
        <p:nvSpPr>
          <p:cNvPr id="720" name="Shape 720"/>
          <p:cNvSpPr/>
          <p:nvPr/>
        </p:nvSpPr>
        <p:spPr>
          <a:xfrm>
            <a:off x="1688274" y="6175689"/>
            <a:ext cx="894126" cy="165478"/>
          </a:xfrm>
          <a:prstGeom prst="roundRect">
            <a:avLst>
              <a:gd fmla="val 16667" name="adj"/>
            </a:avLst>
          </a:prstGeom>
          <a:solidFill>
            <a:srgbClr val="FBE4D4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10000</a:t>
            </a:r>
          </a:p>
        </p:txBody>
      </p:sp>
      <p:pic>
        <p:nvPicPr>
          <p:cNvPr id="721" name="Shape 721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505441" y="6109730"/>
            <a:ext cx="265352" cy="253643"/>
          </a:xfrm>
          <a:prstGeom prst="rect">
            <a:avLst/>
          </a:prstGeom>
          <a:noFill/>
          <a:ln>
            <a:noFill/>
          </a:ln>
        </p:spPr>
      </p:pic>
      <p:sp>
        <p:nvSpPr>
          <p:cNvPr id="722" name="Shape 722"/>
          <p:cNvSpPr/>
          <p:nvPr/>
        </p:nvSpPr>
        <p:spPr>
          <a:xfrm>
            <a:off x="3048871" y="5700760"/>
            <a:ext cx="803425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05:27:32</a:t>
            </a:r>
          </a:p>
        </p:txBody>
      </p:sp>
      <p:pic>
        <p:nvPicPr>
          <p:cNvPr id="723" name="Shape 723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 rot="1195832">
            <a:off x="2969554" y="5727069"/>
            <a:ext cx="128283" cy="1924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24" name="Shape 724"/>
          <p:cNvCxnSpPr/>
          <p:nvPr/>
        </p:nvCxnSpPr>
        <p:spPr>
          <a:xfrm>
            <a:off x="1208626" y="3096450"/>
            <a:ext cx="224147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725" name="Shape 725"/>
          <p:cNvSpPr/>
          <p:nvPr/>
        </p:nvSpPr>
        <p:spPr>
          <a:xfrm>
            <a:off x="2348441" y="3713948"/>
            <a:ext cx="1439999" cy="519342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26" name="Shape 7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351782" y="3741475"/>
            <a:ext cx="437380" cy="251492"/>
          </a:xfrm>
          <a:prstGeom prst="rect">
            <a:avLst/>
          </a:prstGeom>
          <a:noFill/>
          <a:ln>
            <a:noFill/>
          </a:ln>
        </p:spPr>
      </p:pic>
      <p:sp>
        <p:nvSpPr>
          <p:cNvPr id="727" name="Shape 727"/>
          <p:cNvSpPr/>
          <p:nvPr/>
        </p:nvSpPr>
        <p:spPr>
          <a:xfrm>
            <a:off x="2696677" y="3758555"/>
            <a:ext cx="1011814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LV30 전투병 막사</a:t>
            </a:r>
          </a:p>
        </p:txBody>
      </p:sp>
      <p:cxnSp>
        <p:nvCxnSpPr>
          <p:cNvPr id="728" name="Shape 728"/>
          <p:cNvCxnSpPr/>
          <p:nvPr/>
        </p:nvCxnSpPr>
        <p:spPr>
          <a:xfrm>
            <a:off x="2424494" y="3645257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729" name="Shape 729"/>
          <p:cNvSpPr/>
          <p:nvPr/>
        </p:nvSpPr>
        <p:spPr>
          <a:xfrm>
            <a:off x="2419447" y="4026098"/>
            <a:ext cx="1309091" cy="165478"/>
          </a:xfrm>
          <a:prstGeom prst="roundRect">
            <a:avLst>
              <a:gd fmla="val 16667" name="adj"/>
            </a:avLst>
          </a:prstGeom>
          <a:solidFill>
            <a:srgbClr val="FBE4D4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9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진행사항 02:30:50</a:t>
            </a:r>
          </a:p>
        </p:txBody>
      </p:sp>
      <p:cxnSp>
        <p:nvCxnSpPr>
          <p:cNvPr id="730" name="Shape 730"/>
          <p:cNvCxnSpPr/>
          <p:nvPr/>
        </p:nvCxnSpPr>
        <p:spPr>
          <a:xfrm>
            <a:off x="2427607" y="4012260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731" name="Shape 731"/>
          <p:cNvCxnSpPr/>
          <p:nvPr/>
        </p:nvCxnSpPr>
        <p:spPr>
          <a:xfrm>
            <a:off x="2421384" y="4192653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732" name="Shape 732"/>
          <p:cNvSpPr/>
          <p:nvPr/>
        </p:nvSpPr>
        <p:spPr>
          <a:xfrm>
            <a:off x="873645" y="3722539"/>
            <a:ext cx="1439999" cy="519342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33" name="Shape 73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76987" y="3750067"/>
            <a:ext cx="437380" cy="251492"/>
          </a:xfrm>
          <a:prstGeom prst="rect">
            <a:avLst/>
          </a:prstGeom>
          <a:noFill/>
          <a:ln>
            <a:noFill/>
          </a:ln>
        </p:spPr>
      </p:pic>
      <p:sp>
        <p:nvSpPr>
          <p:cNvPr id="734" name="Shape 734"/>
          <p:cNvSpPr/>
          <p:nvPr/>
        </p:nvSpPr>
        <p:spPr>
          <a:xfrm>
            <a:off x="1221883" y="3767148"/>
            <a:ext cx="1011814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LV30 전투병 막사</a:t>
            </a:r>
          </a:p>
        </p:txBody>
      </p:sp>
      <p:sp>
        <p:nvSpPr>
          <p:cNvPr id="735" name="Shape 735"/>
          <p:cNvSpPr/>
          <p:nvPr/>
        </p:nvSpPr>
        <p:spPr>
          <a:xfrm>
            <a:off x="944651" y="4034689"/>
            <a:ext cx="1309091" cy="165478"/>
          </a:xfrm>
          <a:prstGeom prst="roundRect">
            <a:avLst>
              <a:gd fmla="val 16667" name="adj"/>
            </a:avLst>
          </a:prstGeom>
          <a:solidFill>
            <a:srgbClr val="FBE4D4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무료건설 04:30</a:t>
            </a:r>
          </a:p>
        </p:txBody>
      </p:sp>
      <p:cxnSp>
        <p:nvCxnSpPr>
          <p:cNvPr id="736" name="Shape 736"/>
          <p:cNvCxnSpPr/>
          <p:nvPr/>
        </p:nvCxnSpPr>
        <p:spPr>
          <a:xfrm>
            <a:off x="952812" y="4020851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737" name="Shape 737"/>
          <p:cNvCxnSpPr/>
          <p:nvPr/>
        </p:nvCxnSpPr>
        <p:spPr>
          <a:xfrm>
            <a:off x="946590" y="4201244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pic>
        <p:nvPicPr>
          <p:cNvPr id="738" name="Shape 73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056531" y="3749017"/>
            <a:ext cx="242955" cy="249186"/>
          </a:xfrm>
          <a:prstGeom prst="rect">
            <a:avLst/>
          </a:prstGeom>
          <a:noFill/>
          <a:ln>
            <a:noFill/>
          </a:ln>
        </p:spPr>
      </p:pic>
      <p:sp>
        <p:nvSpPr>
          <p:cNvPr id="739" name="Shape 739"/>
          <p:cNvSpPr/>
          <p:nvPr/>
        </p:nvSpPr>
        <p:spPr>
          <a:xfrm>
            <a:off x="1246805" y="1537479"/>
            <a:ext cx="85100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LV30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전투병 막사</a:t>
            </a:r>
          </a:p>
        </p:txBody>
      </p:sp>
      <p:cxnSp>
        <p:nvCxnSpPr>
          <p:cNvPr id="740" name="Shape 740"/>
          <p:cNvCxnSpPr/>
          <p:nvPr/>
        </p:nvCxnSpPr>
        <p:spPr>
          <a:xfrm>
            <a:off x="1080454" y="1553988"/>
            <a:ext cx="816901" cy="0"/>
          </a:xfrm>
          <a:prstGeom prst="straightConnector1">
            <a:avLst/>
          </a:prstGeom>
          <a:noFill/>
          <a:ln cap="flat" cmpd="sng" w="9525">
            <a:solidFill>
              <a:srgbClr val="FFF2CC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741" name="Shape 741"/>
          <p:cNvCxnSpPr/>
          <p:nvPr/>
        </p:nvCxnSpPr>
        <p:spPr>
          <a:xfrm>
            <a:off x="1248053" y="1865009"/>
            <a:ext cx="816901" cy="0"/>
          </a:xfrm>
          <a:prstGeom prst="straightConnector1">
            <a:avLst/>
          </a:prstGeom>
          <a:noFill/>
          <a:ln cap="flat" cmpd="sng" w="9525">
            <a:solidFill>
              <a:srgbClr val="FFF2CC"/>
            </a:solidFill>
            <a:prstDash val="solid"/>
            <a:miter/>
            <a:headEnd len="med" w="med" type="none"/>
            <a:tailEnd len="med" w="med" type="none"/>
          </a:ln>
        </p:spPr>
      </p:cxnSp>
      <p:pic>
        <p:nvPicPr>
          <p:cNvPr id="742" name="Shape 74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496142" y="3190439"/>
            <a:ext cx="242955" cy="249186"/>
          </a:xfrm>
          <a:prstGeom prst="rect">
            <a:avLst/>
          </a:prstGeom>
          <a:noFill/>
          <a:ln>
            <a:noFill/>
          </a:ln>
        </p:spPr>
      </p:pic>
      <p:pic>
        <p:nvPicPr>
          <p:cNvPr id="743" name="Shape 74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513862" y="3748435"/>
            <a:ext cx="242955" cy="24918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44" name="Shape 744"/>
          <p:cNvCxnSpPr>
            <a:stCxn id="717" idx="3"/>
          </p:cNvCxnSpPr>
          <p:nvPr/>
        </p:nvCxnSpPr>
        <p:spPr>
          <a:xfrm flipH="1" rot="10800000">
            <a:off x="3839572" y="5774526"/>
            <a:ext cx="686700" cy="4002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745" name="Shape 745"/>
          <p:cNvSpPr/>
          <p:nvPr/>
        </p:nvSpPr>
        <p:spPr>
          <a:xfrm>
            <a:off x="4526180" y="4777114"/>
            <a:ext cx="2846648" cy="1994622"/>
          </a:xfrm>
          <a:prstGeom prst="roundRect">
            <a:avLst>
              <a:gd fmla="val 3101" name="adj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영주님!건물 업그레이드를 완료하기에 건설인부의 급여가 부족합니다. 크라운을 다시 사용하여 건설인부를 2일 더 일하게 할 수 있습니다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1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전투병 막사 업그레이드 시간 : 05:27:32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6" name="Shape 746"/>
          <p:cNvSpPr/>
          <p:nvPr/>
        </p:nvSpPr>
        <p:spPr>
          <a:xfrm>
            <a:off x="5317078" y="6190153"/>
            <a:ext cx="1311093" cy="477578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47" name="Shape 747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5472080" y="6423360"/>
            <a:ext cx="241230" cy="230584"/>
          </a:xfrm>
          <a:prstGeom prst="rect">
            <a:avLst/>
          </a:prstGeom>
          <a:noFill/>
          <a:ln>
            <a:noFill/>
          </a:ln>
        </p:spPr>
      </p:pic>
      <p:sp>
        <p:nvSpPr>
          <p:cNvPr id="748" name="Shape 748"/>
          <p:cNvSpPr/>
          <p:nvPr/>
        </p:nvSpPr>
        <p:spPr>
          <a:xfrm>
            <a:off x="5778628" y="6404291"/>
            <a:ext cx="633507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30000</a:t>
            </a:r>
          </a:p>
        </p:txBody>
      </p:sp>
      <p:sp>
        <p:nvSpPr>
          <p:cNvPr id="749" name="Shape 749"/>
          <p:cNvSpPr/>
          <p:nvPr/>
        </p:nvSpPr>
        <p:spPr>
          <a:xfrm>
            <a:off x="5329489" y="6174919"/>
            <a:ext cx="1298682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고용</a:t>
            </a:r>
          </a:p>
        </p:txBody>
      </p:sp>
      <p:sp>
        <p:nvSpPr>
          <p:cNvPr id="750" name="Shape 750"/>
          <p:cNvSpPr/>
          <p:nvPr/>
        </p:nvSpPr>
        <p:spPr>
          <a:xfrm>
            <a:off x="4152187" y="355316"/>
            <a:ext cx="6915860" cy="461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※ 즉시 업그레이드, 고용, 가속 명령 수행 시, 골드가 부족하면 추가 popup출력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</a:p>
        </p:txBody>
      </p:sp>
      <p:sp>
        <p:nvSpPr>
          <p:cNvPr id="751" name="Shape 751"/>
          <p:cNvSpPr/>
          <p:nvPr/>
        </p:nvSpPr>
        <p:spPr>
          <a:xfrm>
            <a:off x="2572593" y="1595734"/>
            <a:ext cx="1166503" cy="1136487"/>
          </a:xfrm>
          <a:prstGeom prst="roundRect">
            <a:avLst>
              <a:gd fmla="val 0" name="adj"/>
            </a:avLst>
          </a:prstGeom>
          <a:solidFill>
            <a:schemeClr val="dk1"/>
          </a:solidFill>
          <a:ln cap="flat" cmpd="sng" w="12700">
            <a:solidFill>
              <a:srgbClr val="FFF2CC"/>
            </a:solidFill>
            <a:prstDash val="dashDot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2" name="Shape 752"/>
          <p:cNvSpPr/>
          <p:nvPr/>
        </p:nvSpPr>
        <p:spPr>
          <a:xfrm>
            <a:off x="2648053" y="1599687"/>
            <a:ext cx="1024638" cy="246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rgbClr val="FFD966"/>
                </a:solidFill>
                <a:latin typeface="Arial"/>
                <a:ea typeface="Arial"/>
                <a:cs typeface="Arial"/>
                <a:sym typeface="Arial"/>
              </a:rPr>
              <a:t>다음 레벨   </a:t>
            </a:r>
            <a:r>
              <a:rPr b="1"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16</a:t>
            </a:r>
          </a:p>
        </p:txBody>
      </p:sp>
      <p:sp>
        <p:nvSpPr>
          <p:cNvPr id="753" name="Shape 753"/>
          <p:cNvSpPr/>
          <p:nvPr/>
        </p:nvSpPr>
        <p:spPr>
          <a:xfrm>
            <a:off x="4526180" y="2683933"/>
            <a:ext cx="2846648" cy="1994622"/>
          </a:xfrm>
          <a:prstGeom prst="roundRect">
            <a:avLst>
              <a:gd fmla="val 3101" name="adj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영주님,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크라운을 소비하여 바로 전투병 막사를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업그레이드 하실 수 있습니다!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4" name="Shape 754"/>
          <p:cNvSpPr/>
          <p:nvPr/>
        </p:nvSpPr>
        <p:spPr>
          <a:xfrm>
            <a:off x="5295885" y="4057948"/>
            <a:ext cx="1311093" cy="477578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55" name="Shape 755"/>
          <p:cNvCxnSpPr>
            <a:stCxn id="753" idx="1"/>
          </p:cNvCxnSpPr>
          <p:nvPr/>
        </p:nvCxnSpPr>
        <p:spPr>
          <a:xfrm flipH="1">
            <a:off x="2512880" y="3681244"/>
            <a:ext cx="2013300" cy="24129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miter/>
            <a:headEnd len="med" w="med" type="none"/>
            <a:tailEnd len="lg" w="lg" type="triangle"/>
          </a:ln>
        </p:spPr>
      </p:cxnSp>
      <p:pic>
        <p:nvPicPr>
          <p:cNvPr id="756" name="Shape 756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5450887" y="4291155"/>
            <a:ext cx="241230" cy="230584"/>
          </a:xfrm>
          <a:prstGeom prst="rect">
            <a:avLst/>
          </a:prstGeom>
          <a:noFill/>
          <a:ln>
            <a:noFill/>
          </a:ln>
        </p:spPr>
      </p:pic>
      <p:sp>
        <p:nvSpPr>
          <p:cNvPr id="757" name="Shape 757"/>
          <p:cNvSpPr/>
          <p:nvPr/>
        </p:nvSpPr>
        <p:spPr>
          <a:xfrm>
            <a:off x="5757435" y="4272085"/>
            <a:ext cx="633507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30000</a:t>
            </a:r>
          </a:p>
        </p:txBody>
      </p:sp>
      <p:sp>
        <p:nvSpPr>
          <p:cNvPr id="758" name="Shape 758"/>
          <p:cNvSpPr/>
          <p:nvPr/>
        </p:nvSpPr>
        <p:spPr>
          <a:xfrm>
            <a:off x="5308296" y="4042714"/>
            <a:ext cx="1316385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즉시 업그레이드</a:t>
            </a:r>
          </a:p>
        </p:txBody>
      </p:sp>
      <p:cxnSp>
        <p:nvCxnSpPr>
          <p:cNvPr id="759" name="Shape 759"/>
          <p:cNvCxnSpPr/>
          <p:nvPr/>
        </p:nvCxnSpPr>
        <p:spPr>
          <a:xfrm flipH="1">
            <a:off x="3285115" y="1584270"/>
            <a:ext cx="1246999" cy="2214411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760" name="Shape 760"/>
          <p:cNvSpPr/>
          <p:nvPr/>
        </p:nvSpPr>
        <p:spPr>
          <a:xfrm>
            <a:off x="4532114" y="586958"/>
            <a:ext cx="2846648" cy="1994622"/>
          </a:xfrm>
          <a:prstGeom prst="roundRect">
            <a:avLst>
              <a:gd fmla="val 3101" name="adj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영주님 한번에 한 개의 건물만 업그레이드가 가능합니다. 크라운을 소비 하시면 현재 업그레이드 중의 건물을 가속 업그레이드 하실 수 있습니다.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남은 시간 : 02:30:30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1" name="Shape 761"/>
          <p:cNvSpPr/>
          <p:nvPr/>
        </p:nvSpPr>
        <p:spPr>
          <a:xfrm>
            <a:off x="5324848" y="1972511"/>
            <a:ext cx="1311093" cy="477578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62" name="Shape 762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5479851" y="2205718"/>
            <a:ext cx="241230" cy="230584"/>
          </a:xfrm>
          <a:prstGeom prst="rect">
            <a:avLst/>
          </a:prstGeom>
          <a:noFill/>
          <a:ln>
            <a:noFill/>
          </a:ln>
        </p:spPr>
      </p:pic>
      <p:sp>
        <p:nvSpPr>
          <p:cNvPr id="763" name="Shape 763"/>
          <p:cNvSpPr/>
          <p:nvPr/>
        </p:nvSpPr>
        <p:spPr>
          <a:xfrm>
            <a:off x="5786398" y="2186649"/>
            <a:ext cx="633507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30000</a:t>
            </a:r>
          </a:p>
        </p:txBody>
      </p:sp>
      <p:sp>
        <p:nvSpPr>
          <p:cNvPr id="764" name="Shape 764"/>
          <p:cNvSpPr/>
          <p:nvPr/>
        </p:nvSpPr>
        <p:spPr>
          <a:xfrm>
            <a:off x="5337260" y="1957277"/>
            <a:ext cx="1316385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즉시 업그레이드</a:t>
            </a:r>
          </a:p>
        </p:txBody>
      </p:sp>
      <p:pic>
        <p:nvPicPr>
          <p:cNvPr id="765" name="Shape 765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8270538" y="2283655"/>
            <a:ext cx="2950927" cy="2795177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pic>
      <p:cxnSp>
        <p:nvCxnSpPr>
          <p:cNvPr id="766" name="Shape 766"/>
          <p:cNvCxnSpPr>
            <a:stCxn id="765" idx="1"/>
            <a:endCxn id="760" idx="3"/>
          </p:cNvCxnSpPr>
          <p:nvPr/>
        </p:nvCxnSpPr>
        <p:spPr>
          <a:xfrm rot="10800000">
            <a:off x="7378638" y="1584243"/>
            <a:ext cx="891900" cy="20970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miter/>
            <a:headEnd len="lg" w="lg" type="triangle"/>
            <a:tailEnd len="lg" w="lg" type="triangle"/>
          </a:ln>
        </p:spPr>
      </p:cxnSp>
      <p:cxnSp>
        <p:nvCxnSpPr>
          <p:cNvPr id="767" name="Shape 767"/>
          <p:cNvCxnSpPr>
            <a:stCxn id="765" idx="1"/>
            <a:endCxn id="753" idx="3"/>
          </p:cNvCxnSpPr>
          <p:nvPr/>
        </p:nvCxnSpPr>
        <p:spPr>
          <a:xfrm rot="10800000">
            <a:off x="7372938" y="3681243"/>
            <a:ext cx="897600" cy="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miter/>
            <a:headEnd len="lg" w="lg" type="triangle"/>
            <a:tailEnd len="lg" w="lg" type="triangle"/>
          </a:ln>
        </p:spPr>
      </p:cxnSp>
      <p:cxnSp>
        <p:nvCxnSpPr>
          <p:cNvPr id="768" name="Shape 768"/>
          <p:cNvCxnSpPr>
            <a:stCxn id="765" idx="1"/>
            <a:endCxn id="745" idx="3"/>
          </p:cNvCxnSpPr>
          <p:nvPr/>
        </p:nvCxnSpPr>
        <p:spPr>
          <a:xfrm flipH="1">
            <a:off x="7372938" y="3681243"/>
            <a:ext cx="897600" cy="20931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miter/>
            <a:headEnd len="lg" w="lg" type="triangle"/>
            <a:tailEnd len="lg" w="lg" type="triangle"/>
          </a:ln>
        </p:spPr>
      </p:cxnSp>
      <p:sp>
        <p:nvSpPr>
          <p:cNvPr id="769" name="Shape 769"/>
          <p:cNvSpPr/>
          <p:nvPr/>
        </p:nvSpPr>
        <p:spPr>
          <a:xfrm>
            <a:off x="2620903" y="1988071"/>
            <a:ext cx="1070634" cy="5078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보유 가능 최대 병력 수 증가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+10,500 </a:t>
            </a:r>
            <a:r>
              <a:rPr b="1" lang="en-US" sz="900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+1,100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4" name="Shape 7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05072" y="1099655"/>
            <a:ext cx="3189069" cy="5688815"/>
          </a:xfrm>
          <a:prstGeom prst="rect">
            <a:avLst/>
          </a:prstGeom>
          <a:noFill/>
          <a:ln>
            <a:noFill/>
          </a:ln>
        </p:spPr>
      </p:pic>
      <p:sp>
        <p:nvSpPr>
          <p:cNvPr id="775" name="Shape 775"/>
          <p:cNvSpPr/>
          <p:nvPr/>
        </p:nvSpPr>
        <p:spPr>
          <a:xfrm>
            <a:off x="3112146" y="1099655"/>
            <a:ext cx="3165195" cy="5688815"/>
          </a:xfrm>
          <a:prstGeom prst="rect">
            <a:avLst/>
          </a:prstGeom>
          <a:solidFill>
            <a:schemeClr val="dk1">
              <a:alpha val="21960"/>
            </a:schemeClr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6" name="Shape 776"/>
          <p:cNvSpPr/>
          <p:nvPr/>
        </p:nvSpPr>
        <p:spPr>
          <a:xfrm>
            <a:off x="3104825" y="1442212"/>
            <a:ext cx="3172516" cy="425226"/>
          </a:xfrm>
          <a:prstGeom prst="rect">
            <a:avLst/>
          </a:prstGeom>
          <a:solidFill>
            <a:srgbClr val="C55A11">
              <a:alpha val="28235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BFBFBF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16:9</a:t>
            </a:r>
          </a:p>
        </p:txBody>
      </p:sp>
      <p:sp>
        <p:nvSpPr>
          <p:cNvPr id="777" name="Shape 777"/>
          <p:cNvSpPr/>
          <p:nvPr/>
        </p:nvSpPr>
        <p:spPr>
          <a:xfrm>
            <a:off x="3112146" y="5200816"/>
            <a:ext cx="3181996" cy="821457"/>
          </a:xfrm>
          <a:prstGeom prst="rect">
            <a:avLst/>
          </a:prstGeom>
          <a:solidFill>
            <a:srgbClr val="C55A11">
              <a:alpha val="28235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BFBFBF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16:9</a:t>
            </a:r>
          </a:p>
        </p:txBody>
      </p:sp>
      <p:sp>
        <p:nvSpPr>
          <p:cNvPr id="778" name="Shape 778"/>
          <p:cNvSpPr/>
          <p:nvPr/>
        </p:nvSpPr>
        <p:spPr>
          <a:xfrm>
            <a:off x="3187638" y="6328825"/>
            <a:ext cx="522334" cy="381706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AFAFAF"/>
              </a:gs>
              <a:gs pos="50000">
                <a:schemeClr val="accent3"/>
              </a:gs>
              <a:gs pos="100000">
                <a:srgbClr val="919191"/>
              </a:gs>
            </a:gsLst>
            <a:lin ang="5400000" scaled="0"/>
          </a:gradFill>
          <a:ln cap="flat" cmpd="sng" w="19050">
            <a:solidFill>
              <a:srgbClr val="FFF2CC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9" name="Shape 779"/>
          <p:cNvSpPr/>
          <p:nvPr/>
        </p:nvSpPr>
        <p:spPr>
          <a:xfrm rot="10800000">
            <a:off x="3271007" y="6421200"/>
            <a:ext cx="336929" cy="205366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0" name="Shape 780"/>
          <p:cNvSpPr/>
          <p:nvPr/>
        </p:nvSpPr>
        <p:spPr>
          <a:xfrm>
            <a:off x="3215721" y="3267959"/>
            <a:ext cx="2994952" cy="1847461"/>
          </a:xfrm>
          <a:prstGeom prst="roundRect">
            <a:avLst>
              <a:gd fmla="val 7223" name="adj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81" name="Shape 781"/>
          <p:cNvCxnSpPr/>
          <p:nvPr/>
        </p:nvCxnSpPr>
        <p:spPr>
          <a:xfrm>
            <a:off x="3215721" y="3566535"/>
            <a:ext cx="2994952" cy="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782" name="Shape 782"/>
          <p:cNvSpPr/>
          <p:nvPr/>
        </p:nvSpPr>
        <p:spPr>
          <a:xfrm>
            <a:off x="4286276" y="3279482"/>
            <a:ext cx="854721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세부 정보</a:t>
            </a:r>
          </a:p>
        </p:txBody>
      </p:sp>
      <p:pic>
        <p:nvPicPr>
          <p:cNvPr id="783" name="Shape 78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29807" y="3241857"/>
            <a:ext cx="364318" cy="318778"/>
          </a:xfrm>
          <a:prstGeom prst="rect">
            <a:avLst/>
          </a:prstGeom>
          <a:noFill/>
          <a:ln>
            <a:noFill/>
          </a:ln>
        </p:spPr>
      </p:pic>
      <p:sp>
        <p:nvSpPr>
          <p:cNvPr id="784" name="Shape 784"/>
          <p:cNvSpPr/>
          <p:nvPr/>
        </p:nvSpPr>
        <p:spPr>
          <a:xfrm>
            <a:off x="3503914" y="1127501"/>
            <a:ext cx="2766879" cy="289995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85" name="Shape 78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68253" y="1165041"/>
            <a:ext cx="279204" cy="229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786" name="Shape 78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521673" y="1177169"/>
            <a:ext cx="278180" cy="229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787" name="Shape 78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874183" y="1174373"/>
            <a:ext cx="279204" cy="229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788" name="Shape 78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209646" y="1165041"/>
            <a:ext cx="237905" cy="229091"/>
          </a:xfrm>
          <a:prstGeom prst="rect">
            <a:avLst/>
          </a:prstGeom>
          <a:noFill/>
          <a:ln>
            <a:noFill/>
          </a:ln>
        </p:spPr>
      </p:pic>
      <p:sp>
        <p:nvSpPr>
          <p:cNvPr id="789" name="Shape 789"/>
          <p:cNvSpPr/>
          <p:nvPr/>
        </p:nvSpPr>
        <p:spPr>
          <a:xfrm>
            <a:off x="3742917" y="1166759"/>
            <a:ext cx="514884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100.1K</a:t>
            </a:r>
          </a:p>
        </p:txBody>
      </p:sp>
      <p:sp>
        <p:nvSpPr>
          <p:cNvPr id="790" name="Shape 790"/>
          <p:cNvSpPr/>
          <p:nvPr/>
        </p:nvSpPr>
        <p:spPr>
          <a:xfrm>
            <a:off x="4399167" y="1160537"/>
            <a:ext cx="514884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100.1K</a:t>
            </a:r>
          </a:p>
        </p:txBody>
      </p:sp>
      <p:sp>
        <p:nvSpPr>
          <p:cNvPr id="791" name="Shape 791"/>
          <p:cNvSpPr/>
          <p:nvPr/>
        </p:nvSpPr>
        <p:spPr>
          <a:xfrm>
            <a:off x="5102076" y="1172976"/>
            <a:ext cx="514884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100.1K</a:t>
            </a:r>
          </a:p>
        </p:txBody>
      </p:sp>
      <p:sp>
        <p:nvSpPr>
          <p:cNvPr id="792" name="Shape 792"/>
          <p:cNvSpPr/>
          <p:nvPr/>
        </p:nvSpPr>
        <p:spPr>
          <a:xfrm>
            <a:off x="5795662" y="1157425"/>
            <a:ext cx="514884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100.1K</a:t>
            </a:r>
          </a:p>
        </p:txBody>
      </p:sp>
      <p:cxnSp>
        <p:nvCxnSpPr>
          <p:cNvPr id="793" name="Shape 793"/>
          <p:cNvCxnSpPr/>
          <p:nvPr/>
        </p:nvCxnSpPr>
        <p:spPr>
          <a:xfrm>
            <a:off x="3294185" y="1417496"/>
            <a:ext cx="2952000" cy="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794" name="Shape 794"/>
          <p:cNvSpPr/>
          <p:nvPr/>
        </p:nvSpPr>
        <p:spPr>
          <a:xfrm>
            <a:off x="3899789" y="6322178"/>
            <a:ext cx="1119674" cy="419878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AFAFAF"/>
              </a:gs>
              <a:gs pos="50000">
                <a:schemeClr val="accent3"/>
              </a:gs>
              <a:gs pos="100000">
                <a:srgbClr val="919191"/>
              </a:gs>
            </a:gsLst>
            <a:lin ang="5400000" scaled="0"/>
          </a:gradFill>
          <a:ln cap="flat" cmpd="sng" w="19050">
            <a:solidFill>
              <a:srgbClr val="FFF2CC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5" name="Shape 795"/>
          <p:cNvSpPr/>
          <p:nvPr/>
        </p:nvSpPr>
        <p:spPr>
          <a:xfrm>
            <a:off x="5117258" y="6312846"/>
            <a:ext cx="1119674" cy="419878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AFAFAF"/>
              </a:gs>
              <a:gs pos="50000">
                <a:schemeClr val="accent3"/>
              </a:gs>
              <a:gs pos="100000">
                <a:srgbClr val="919191"/>
              </a:gs>
            </a:gsLst>
            <a:lin ang="5400000" scaled="0"/>
          </a:gradFill>
          <a:ln cap="flat" cmpd="sng" w="19050">
            <a:solidFill>
              <a:srgbClr val="FFF2CC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6" name="Shape 796"/>
          <p:cNvSpPr/>
          <p:nvPr/>
        </p:nvSpPr>
        <p:spPr>
          <a:xfrm>
            <a:off x="5415730" y="6375442"/>
            <a:ext cx="492442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철거</a:t>
            </a:r>
          </a:p>
        </p:txBody>
      </p:sp>
      <p:sp>
        <p:nvSpPr>
          <p:cNvPr id="797" name="Shape 797"/>
          <p:cNvSpPr/>
          <p:nvPr/>
        </p:nvSpPr>
        <p:spPr>
          <a:xfrm>
            <a:off x="5006205" y="2031046"/>
            <a:ext cx="1166503" cy="1110086"/>
          </a:xfrm>
          <a:prstGeom prst="roundRect">
            <a:avLst>
              <a:gd fmla="val 0" name="adj"/>
            </a:avLst>
          </a:prstGeom>
          <a:solidFill>
            <a:schemeClr val="dk1"/>
          </a:solidFill>
          <a:ln cap="flat" cmpd="sng" w="12700">
            <a:solidFill>
              <a:srgbClr val="FFF2CC"/>
            </a:solidFill>
            <a:prstDash val="dashDot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8" name="Shape 798"/>
          <p:cNvSpPr/>
          <p:nvPr/>
        </p:nvSpPr>
        <p:spPr>
          <a:xfrm>
            <a:off x="4990664" y="2048723"/>
            <a:ext cx="1180922" cy="10618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rgbClr val="FFD966"/>
                </a:solidFill>
                <a:latin typeface="Arial"/>
                <a:ea typeface="Arial"/>
                <a:cs typeface="Arial"/>
                <a:sym typeface="Arial"/>
              </a:rPr>
              <a:t>전투병 막사는 병사를 집합시키는 장소입니다. 전투병 막사의 업그레이드로 보유 가능한 최대 병력 수를 증가시킬 수 있습니다.</a:t>
            </a:r>
          </a:p>
        </p:txBody>
      </p:sp>
      <p:sp>
        <p:nvSpPr>
          <p:cNvPr id="799" name="Shape 799"/>
          <p:cNvSpPr/>
          <p:nvPr/>
        </p:nvSpPr>
        <p:spPr>
          <a:xfrm>
            <a:off x="3299926" y="3983876"/>
            <a:ext cx="2855306" cy="55399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보유 가능 최대 병력 수 증가    	+10,500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1"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총 보유 가능 최대 병력 수 증가	+84,000</a:t>
            </a:r>
          </a:p>
        </p:txBody>
      </p:sp>
      <p:sp>
        <p:nvSpPr>
          <p:cNvPr id="800" name="Shape 800"/>
          <p:cNvSpPr/>
          <p:nvPr/>
        </p:nvSpPr>
        <p:spPr>
          <a:xfrm>
            <a:off x="4056571" y="6387883"/>
            <a:ext cx="854721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상세 정보</a:t>
            </a:r>
          </a:p>
        </p:txBody>
      </p:sp>
      <p:sp>
        <p:nvSpPr>
          <p:cNvPr id="801" name="Shape 801"/>
          <p:cNvSpPr/>
          <p:nvPr/>
        </p:nvSpPr>
        <p:spPr>
          <a:xfrm>
            <a:off x="215538" y="142595"/>
            <a:ext cx="242566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전투병 막사 상세정보</a:t>
            </a:r>
          </a:p>
        </p:txBody>
      </p:sp>
      <p:pic>
        <p:nvPicPr>
          <p:cNvPr id="802" name="Shape 80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543517" y="2398109"/>
            <a:ext cx="1031319" cy="59300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03" name="Shape 803"/>
          <p:cNvGrpSpPr/>
          <p:nvPr/>
        </p:nvGrpSpPr>
        <p:grpSpPr>
          <a:xfrm>
            <a:off x="6116527" y="1867439"/>
            <a:ext cx="4379194" cy="646676"/>
            <a:chOff x="7147370" y="1347566"/>
            <a:chExt cx="5298826" cy="646676"/>
          </a:xfrm>
        </p:grpSpPr>
        <p:sp>
          <p:nvSpPr>
            <p:cNvPr id="804" name="Shape 804"/>
            <p:cNvSpPr/>
            <p:nvPr/>
          </p:nvSpPr>
          <p:spPr>
            <a:xfrm>
              <a:off x="7756070" y="1347566"/>
              <a:ext cx="4690126" cy="646553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US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전투병 막사에 대한 정보 내용을 확인 할 수 있습니다</a:t>
              </a:r>
            </a:p>
          </p:txBody>
        </p:sp>
        <p:cxnSp>
          <p:nvCxnSpPr>
            <p:cNvPr id="805" name="Shape 805"/>
            <p:cNvCxnSpPr>
              <a:stCxn id="804" idx="1"/>
            </p:cNvCxnSpPr>
            <p:nvPr/>
          </p:nvCxnSpPr>
          <p:spPr>
            <a:xfrm flipH="1">
              <a:off x="7147370" y="1670843"/>
              <a:ext cx="608700" cy="323400"/>
            </a:xfrm>
            <a:prstGeom prst="straightConnector1">
              <a:avLst/>
            </a:prstGeom>
            <a:noFill/>
            <a:ln cap="flat" cmpd="sng" w="28575">
              <a:solidFill>
                <a:schemeClr val="accent4"/>
              </a:solidFill>
              <a:prstDash val="solid"/>
              <a:miter/>
              <a:headEnd len="med" w="med" type="none"/>
              <a:tailEnd len="lg" w="lg" type="triangle"/>
            </a:ln>
          </p:spPr>
        </p:cxnSp>
      </p:grpSp>
      <p:grpSp>
        <p:nvGrpSpPr>
          <p:cNvPr id="806" name="Shape 806"/>
          <p:cNvGrpSpPr/>
          <p:nvPr/>
        </p:nvGrpSpPr>
        <p:grpSpPr>
          <a:xfrm>
            <a:off x="6202794" y="2736091"/>
            <a:ext cx="3685877" cy="646676"/>
            <a:chOff x="7147370" y="1347566"/>
            <a:chExt cx="4459910" cy="646676"/>
          </a:xfrm>
        </p:grpSpPr>
        <p:sp>
          <p:nvSpPr>
            <p:cNvPr id="807" name="Shape 807"/>
            <p:cNvSpPr/>
            <p:nvPr/>
          </p:nvSpPr>
          <p:spPr>
            <a:xfrm>
              <a:off x="7756070" y="1347566"/>
              <a:ext cx="3851210" cy="646553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US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물음표 클릭 시 세부 정보에 대한 도움말 내용이 나오게 되어집니다</a:t>
              </a:r>
            </a:p>
          </p:txBody>
        </p:sp>
        <p:cxnSp>
          <p:nvCxnSpPr>
            <p:cNvPr id="808" name="Shape 808"/>
            <p:cNvCxnSpPr>
              <a:stCxn id="807" idx="1"/>
            </p:cNvCxnSpPr>
            <p:nvPr/>
          </p:nvCxnSpPr>
          <p:spPr>
            <a:xfrm flipH="1">
              <a:off x="7147370" y="1670843"/>
              <a:ext cx="608700" cy="323400"/>
            </a:xfrm>
            <a:prstGeom prst="straightConnector1">
              <a:avLst/>
            </a:prstGeom>
            <a:noFill/>
            <a:ln cap="flat" cmpd="sng" w="28575">
              <a:solidFill>
                <a:schemeClr val="accent4"/>
              </a:solidFill>
              <a:prstDash val="solid"/>
              <a:miter/>
              <a:headEnd len="med" w="med" type="none"/>
              <a:tailEnd len="lg" w="lg" type="triangle"/>
            </a:ln>
          </p:spPr>
        </p:cxnSp>
      </p:grpSp>
      <p:grpSp>
        <p:nvGrpSpPr>
          <p:cNvPr id="809" name="Shape 809"/>
          <p:cNvGrpSpPr/>
          <p:nvPr/>
        </p:nvGrpSpPr>
        <p:grpSpPr>
          <a:xfrm>
            <a:off x="6053195" y="5805259"/>
            <a:ext cx="3685877" cy="646676"/>
            <a:chOff x="7147370" y="1347566"/>
            <a:chExt cx="4459910" cy="646676"/>
          </a:xfrm>
        </p:grpSpPr>
        <p:sp>
          <p:nvSpPr>
            <p:cNvPr id="810" name="Shape 810"/>
            <p:cNvSpPr/>
            <p:nvPr/>
          </p:nvSpPr>
          <p:spPr>
            <a:xfrm>
              <a:off x="7756070" y="1347566"/>
              <a:ext cx="3851210" cy="646553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US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철거 시 건물을 철거 하는 팝업이 나오게 되어집니다.</a:t>
              </a:r>
            </a:p>
          </p:txBody>
        </p:sp>
        <p:cxnSp>
          <p:nvCxnSpPr>
            <p:cNvPr id="811" name="Shape 811"/>
            <p:cNvCxnSpPr>
              <a:stCxn id="810" idx="1"/>
            </p:cNvCxnSpPr>
            <p:nvPr/>
          </p:nvCxnSpPr>
          <p:spPr>
            <a:xfrm flipH="1">
              <a:off x="7147370" y="1670843"/>
              <a:ext cx="608700" cy="323400"/>
            </a:xfrm>
            <a:prstGeom prst="straightConnector1">
              <a:avLst/>
            </a:prstGeom>
            <a:noFill/>
            <a:ln cap="flat" cmpd="sng" w="28575">
              <a:solidFill>
                <a:schemeClr val="accent4"/>
              </a:solidFill>
              <a:prstDash val="solid"/>
              <a:miter/>
              <a:headEnd len="med" w="med" type="none"/>
              <a:tailEnd len="lg" w="lg" type="triangle"/>
            </a:ln>
          </p:spPr>
        </p:cxnSp>
      </p:grpSp>
      <p:grpSp>
        <p:nvGrpSpPr>
          <p:cNvPr id="812" name="Shape 812"/>
          <p:cNvGrpSpPr/>
          <p:nvPr/>
        </p:nvGrpSpPr>
        <p:grpSpPr>
          <a:xfrm>
            <a:off x="5885004" y="3906818"/>
            <a:ext cx="6039517" cy="957338"/>
            <a:chOff x="7019568" y="1673849"/>
            <a:chExt cx="4587710" cy="957338"/>
          </a:xfrm>
        </p:grpSpPr>
        <p:sp>
          <p:nvSpPr>
            <p:cNvPr id="813" name="Shape 813"/>
            <p:cNvSpPr/>
            <p:nvPr/>
          </p:nvSpPr>
          <p:spPr>
            <a:xfrm>
              <a:off x="7756068" y="1673849"/>
              <a:ext cx="3851210" cy="957338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US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지금 현재 레벨에 대한 정보를 보여줍니다.</a:t>
              </a:r>
            </a:p>
            <a:p>
              <a:pPr indent="-228600" lvl="0" marL="228600" marR="0" rtl="0" algn="l">
                <a:spcBef>
                  <a:spcPts val="0"/>
                </a:spcBef>
                <a:buClr>
                  <a:schemeClr val="lt1"/>
                </a:buClr>
                <a:buSzPct val="100000"/>
                <a:buFont typeface="Arial"/>
                <a:buAutoNum type="arabicPeriod"/>
              </a:pPr>
              <a:r>
                <a:rPr lang="en-US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보유 가능 최대 병력 수 증가 (현재 건물)</a:t>
              </a:r>
            </a:p>
            <a:p>
              <a:pPr indent="-228600" lvl="0" marL="228600" marR="0" rtl="0" algn="l">
                <a:spcBef>
                  <a:spcPts val="0"/>
                </a:spcBef>
                <a:buClr>
                  <a:schemeClr val="lt1"/>
                </a:buClr>
                <a:buSzPct val="100000"/>
                <a:buFont typeface="Arial"/>
                <a:buAutoNum type="arabicPeriod"/>
              </a:pPr>
              <a:r>
                <a:rPr lang="en-US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총 보유 가능 최대 병력 수 증가 (전체 전투병 막사 수치의 합)</a:t>
              </a:r>
            </a:p>
          </p:txBody>
        </p:sp>
        <p:cxnSp>
          <p:nvCxnSpPr>
            <p:cNvPr id="814" name="Shape 814"/>
            <p:cNvCxnSpPr>
              <a:stCxn id="813" idx="1"/>
            </p:cNvCxnSpPr>
            <p:nvPr/>
          </p:nvCxnSpPr>
          <p:spPr>
            <a:xfrm rot="10800000">
              <a:off x="7019568" y="2063718"/>
              <a:ext cx="736500" cy="88800"/>
            </a:xfrm>
            <a:prstGeom prst="straightConnector1">
              <a:avLst/>
            </a:prstGeom>
            <a:noFill/>
            <a:ln cap="flat" cmpd="sng" w="28575">
              <a:solidFill>
                <a:schemeClr val="accent4"/>
              </a:solidFill>
              <a:prstDash val="solid"/>
              <a:miter/>
              <a:headEnd len="med" w="med" type="none"/>
              <a:tailEnd len="lg" w="lg" type="triangle"/>
            </a:ln>
          </p:spPr>
        </p:cxnSp>
      </p:grpSp>
      <p:grpSp>
        <p:nvGrpSpPr>
          <p:cNvPr id="815" name="Shape 815"/>
          <p:cNvGrpSpPr/>
          <p:nvPr/>
        </p:nvGrpSpPr>
        <p:grpSpPr>
          <a:xfrm>
            <a:off x="6155343" y="643302"/>
            <a:ext cx="4459910" cy="646676"/>
            <a:chOff x="7147370" y="1347566"/>
            <a:chExt cx="4459910" cy="646676"/>
          </a:xfrm>
        </p:grpSpPr>
        <p:sp>
          <p:nvSpPr>
            <p:cNvPr id="816" name="Shape 816"/>
            <p:cNvSpPr/>
            <p:nvPr/>
          </p:nvSpPr>
          <p:spPr>
            <a:xfrm>
              <a:off x="7756070" y="1347566"/>
              <a:ext cx="3851210" cy="646553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-228600" lvl="0" marL="228600" marR="0" rtl="0" algn="l">
                <a:spcBef>
                  <a:spcPts val="0"/>
                </a:spcBef>
                <a:buClr>
                  <a:schemeClr val="lt1"/>
                </a:buClr>
                <a:buSzPct val="100000"/>
                <a:buFont typeface="Arial"/>
                <a:buAutoNum type="arabicPeriod"/>
              </a:pPr>
              <a:r>
                <a:rPr lang="en-US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해당 재화 클릭 시 해당 하는 자원 구매, 사용 화면으로 이동 하도록 함(</a:t>
              </a:r>
              <a:r>
                <a:rPr lang="en-US" sz="1200">
                  <a:solidFill>
                    <a:schemeClr val="accent2"/>
                  </a:solidFill>
                  <a:latin typeface="Arial"/>
                  <a:ea typeface="Arial"/>
                  <a:cs typeface="Arial"/>
                  <a:sym typeface="Arial"/>
                </a:rPr>
                <a:t>(S2_자원구매 및 사용.PPT)</a:t>
              </a:r>
            </a:p>
            <a:p>
              <a:pPr indent="-228600" lvl="0" marL="228600" marR="0" rtl="0" algn="l">
                <a:spcBef>
                  <a:spcPts val="0"/>
                </a:spcBef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817" name="Shape 817"/>
            <p:cNvCxnSpPr>
              <a:stCxn id="816" idx="1"/>
            </p:cNvCxnSpPr>
            <p:nvPr/>
          </p:nvCxnSpPr>
          <p:spPr>
            <a:xfrm flipH="1">
              <a:off x="7147370" y="1670843"/>
              <a:ext cx="608700" cy="323400"/>
            </a:xfrm>
            <a:prstGeom prst="straightConnector1">
              <a:avLst/>
            </a:prstGeom>
            <a:noFill/>
            <a:ln cap="flat" cmpd="sng" w="28575">
              <a:solidFill>
                <a:schemeClr val="accent4"/>
              </a:solidFill>
              <a:prstDash val="solid"/>
              <a:miter/>
              <a:headEnd len="med" w="med" type="none"/>
              <a:tailEnd len="lg" w="lg" type="triangle"/>
            </a:ln>
          </p:spPr>
        </p:cxnSp>
      </p:grpSp>
      <p:sp>
        <p:nvSpPr>
          <p:cNvPr id="818" name="Shape 818"/>
          <p:cNvSpPr/>
          <p:nvPr/>
        </p:nvSpPr>
        <p:spPr>
          <a:xfrm>
            <a:off x="161684" y="5819057"/>
            <a:ext cx="2426985" cy="441605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뒤로 가기 버튼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클릭 시 팝업을 닫히도록 처리</a:t>
            </a:r>
          </a:p>
        </p:txBody>
      </p:sp>
      <p:cxnSp>
        <p:nvCxnSpPr>
          <p:cNvPr id="819" name="Shape 819"/>
          <p:cNvCxnSpPr>
            <a:stCxn id="818" idx="3"/>
          </p:cNvCxnSpPr>
          <p:nvPr/>
        </p:nvCxnSpPr>
        <p:spPr>
          <a:xfrm>
            <a:off x="2588670" y="6039860"/>
            <a:ext cx="797400" cy="3738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820" name="Shape 820"/>
          <p:cNvSpPr/>
          <p:nvPr/>
        </p:nvSpPr>
        <p:spPr>
          <a:xfrm>
            <a:off x="356117" y="5151510"/>
            <a:ext cx="2426985" cy="441605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상세 정보 클릭 시 팝업 호출</a:t>
            </a:r>
          </a:p>
        </p:txBody>
      </p:sp>
      <p:cxnSp>
        <p:nvCxnSpPr>
          <p:cNvPr id="821" name="Shape 821"/>
          <p:cNvCxnSpPr>
            <a:stCxn id="820" idx="3"/>
          </p:cNvCxnSpPr>
          <p:nvPr/>
        </p:nvCxnSpPr>
        <p:spPr>
          <a:xfrm>
            <a:off x="2783103" y="5372312"/>
            <a:ext cx="1474800" cy="9564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822" name="Shape 822"/>
          <p:cNvSpPr/>
          <p:nvPr/>
        </p:nvSpPr>
        <p:spPr>
          <a:xfrm>
            <a:off x="3632921" y="1898993"/>
            <a:ext cx="85100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LV15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전투병 막사</a:t>
            </a:r>
          </a:p>
        </p:txBody>
      </p:sp>
      <p:cxnSp>
        <p:nvCxnSpPr>
          <p:cNvPr id="823" name="Shape 823"/>
          <p:cNvCxnSpPr/>
          <p:nvPr/>
        </p:nvCxnSpPr>
        <p:spPr>
          <a:xfrm>
            <a:off x="3680337" y="1915503"/>
            <a:ext cx="816901" cy="0"/>
          </a:xfrm>
          <a:prstGeom prst="straightConnector1">
            <a:avLst/>
          </a:prstGeom>
          <a:noFill/>
          <a:ln cap="flat" cmpd="sng" w="9525">
            <a:solidFill>
              <a:srgbClr val="FFF2CC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824" name="Shape 824"/>
          <p:cNvCxnSpPr/>
          <p:nvPr/>
        </p:nvCxnSpPr>
        <p:spPr>
          <a:xfrm>
            <a:off x="3674117" y="2226525"/>
            <a:ext cx="816901" cy="0"/>
          </a:xfrm>
          <a:prstGeom prst="straightConnector1">
            <a:avLst/>
          </a:prstGeom>
          <a:noFill/>
          <a:ln cap="flat" cmpd="sng" w="9525">
            <a:solidFill>
              <a:srgbClr val="FFF2CC"/>
            </a:solidFill>
            <a:prstDash val="solid"/>
            <a:miter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0" name="Shape 8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03728" y="941036"/>
            <a:ext cx="3189069" cy="5688815"/>
          </a:xfrm>
          <a:prstGeom prst="rect">
            <a:avLst/>
          </a:prstGeom>
          <a:noFill/>
          <a:ln>
            <a:noFill/>
          </a:ln>
        </p:spPr>
      </p:pic>
      <p:sp>
        <p:nvSpPr>
          <p:cNvPr id="831" name="Shape 831"/>
          <p:cNvSpPr/>
          <p:nvPr/>
        </p:nvSpPr>
        <p:spPr>
          <a:xfrm>
            <a:off x="4010803" y="941036"/>
            <a:ext cx="3165195" cy="5688815"/>
          </a:xfrm>
          <a:prstGeom prst="rect">
            <a:avLst/>
          </a:prstGeom>
          <a:solidFill>
            <a:schemeClr val="dk1">
              <a:alpha val="21960"/>
            </a:schemeClr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Shape 832"/>
          <p:cNvSpPr/>
          <p:nvPr/>
        </p:nvSpPr>
        <p:spPr>
          <a:xfrm>
            <a:off x="4003482" y="1283592"/>
            <a:ext cx="3172516" cy="425226"/>
          </a:xfrm>
          <a:prstGeom prst="rect">
            <a:avLst/>
          </a:prstGeom>
          <a:solidFill>
            <a:srgbClr val="C55A11">
              <a:alpha val="28235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BFBFBF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16:9</a:t>
            </a:r>
          </a:p>
        </p:txBody>
      </p:sp>
      <p:sp>
        <p:nvSpPr>
          <p:cNvPr id="833" name="Shape 833"/>
          <p:cNvSpPr/>
          <p:nvPr/>
        </p:nvSpPr>
        <p:spPr>
          <a:xfrm>
            <a:off x="4010803" y="5042196"/>
            <a:ext cx="3181996" cy="821457"/>
          </a:xfrm>
          <a:prstGeom prst="rect">
            <a:avLst/>
          </a:prstGeom>
          <a:solidFill>
            <a:srgbClr val="C55A11">
              <a:alpha val="28235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BFBFBF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16:9</a:t>
            </a:r>
          </a:p>
        </p:txBody>
      </p:sp>
      <p:sp>
        <p:nvSpPr>
          <p:cNvPr id="834" name="Shape 834"/>
          <p:cNvSpPr/>
          <p:nvPr/>
        </p:nvSpPr>
        <p:spPr>
          <a:xfrm>
            <a:off x="4086294" y="6170205"/>
            <a:ext cx="522334" cy="381706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AFAFAF"/>
              </a:gs>
              <a:gs pos="50000">
                <a:schemeClr val="accent3"/>
              </a:gs>
              <a:gs pos="100000">
                <a:srgbClr val="919191"/>
              </a:gs>
            </a:gsLst>
            <a:lin ang="5400000" scaled="0"/>
          </a:gradFill>
          <a:ln cap="flat" cmpd="sng" w="19050">
            <a:solidFill>
              <a:srgbClr val="FFF2CC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Shape 835"/>
          <p:cNvSpPr/>
          <p:nvPr/>
        </p:nvSpPr>
        <p:spPr>
          <a:xfrm rot="10800000">
            <a:off x="4169664" y="6262581"/>
            <a:ext cx="336929" cy="205366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Shape 836"/>
          <p:cNvSpPr/>
          <p:nvPr/>
        </p:nvSpPr>
        <p:spPr>
          <a:xfrm>
            <a:off x="4114378" y="3109340"/>
            <a:ext cx="2994952" cy="1847461"/>
          </a:xfrm>
          <a:prstGeom prst="roundRect">
            <a:avLst>
              <a:gd fmla="val 7223" name="adj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37" name="Shape 837"/>
          <p:cNvCxnSpPr/>
          <p:nvPr/>
        </p:nvCxnSpPr>
        <p:spPr>
          <a:xfrm>
            <a:off x="4114378" y="3407914"/>
            <a:ext cx="2994952" cy="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838" name="Shape 838"/>
          <p:cNvSpPr/>
          <p:nvPr/>
        </p:nvSpPr>
        <p:spPr>
          <a:xfrm>
            <a:off x="5184933" y="3120861"/>
            <a:ext cx="854721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세부 정보</a:t>
            </a:r>
          </a:p>
        </p:txBody>
      </p:sp>
      <p:pic>
        <p:nvPicPr>
          <p:cNvPr id="839" name="Shape 8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28464" y="3083236"/>
            <a:ext cx="364318" cy="318778"/>
          </a:xfrm>
          <a:prstGeom prst="rect">
            <a:avLst/>
          </a:prstGeom>
          <a:noFill/>
          <a:ln>
            <a:noFill/>
          </a:ln>
        </p:spPr>
      </p:pic>
      <p:sp>
        <p:nvSpPr>
          <p:cNvPr id="840" name="Shape 840"/>
          <p:cNvSpPr/>
          <p:nvPr/>
        </p:nvSpPr>
        <p:spPr>
          <a:xfrm>
            <a:off x="4402571" y="968882"/>
            <a:ext cx="2766879" cy="289995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41" name="Shape 84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466910" y="1006421"/>
            <a:ext cx="279204" cy="229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842" name="Shape 84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420330" y="1018549"/>
            <a:ext cx="278180" cy="229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843" name="Shape 84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772841" y="1015753"/>
            <a:ext cx="279204" cy="229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844" name="Shape 84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108303" y="1006421"/>
            <a:ext cx="237905" cy="229091"/>
          </a:xfrm>
          <a:prstGeom prst="rect">
            <a:avLst/>
          </a:prstGeom>
          <a:noFill/>
          <a:ln>
            <a:noFill/>
          </a:ln>
        </p:spPr>
      </p:pic>
      <p:sp>
        <p:nvSpPr>
          <p:cNvPr id="845" name="Shape 845"/>
          <p:cNvSpPr/>
          <p:nvPr/>
        </p:nvSpPr>
        <p:spPr>
          <a:xfrm>
            <a:off x="4641575" y="1008140"/>
            <a:ext cx="514884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100.1K</a:t>
            </a:r>
          </a:p>
        </p:txBody>
      </p:sp>
      <p:sp>
        <p:nvSpPr>
          <p:cNvPr id="846" name="Shape 846"/>
          <p:cNvSpPr/>
          <p:nvPr/>
        </p:nvSpPr>
        <p:spPr>
          <a:xfrm>
            <a:off x="5297825" y="1001917"/>
            <a:ext cx="514884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100.1K</a:t>
            </a:r>
          </a:p>
        </p:txBody>
      </p:sp>
      <p:sp>
        <p:nvSpPr>
          <p:cNvPr id="847" name="Shape 847"/>
          <p:cNvSpPr/>
          <p:nvPr/>
        </p:nvSpPr>
        <p:spPr>
          <a:xfrm>
            <a:off x="6000732" y="1014357"/>
            <a:ext cx="514884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100.1K</a:t>
            </a:r>
          </a:p>
        </p:txBody>
      </p:sp>
      <p:sp>
        <p:nvSpPr>
          <p:cNvPr id="848" name="Shape 848"/>
          <p:cNvSpPr/>
          <p:nvPr/>
        </p:nvSpPr>
        <p:spPr>
          <a:xfrm>
            <a:off x="6694318" y="998804"/>
            <a:ext cx="514884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100.1K</a:t>
            </a:r>
          </a:p>
        </p:txBody>
      </p:sp>
      <p:cxnSp>
        <p:nvCxnSpPr>
          <p:cNvPr id="849" name="Shape 849"/>
          <p:cNvCxnSpPr/>
          <p:nvPr/>
        </p:nvCxnSpPr>
        <p:spPr>
          <a:xfrm>
            <a:off x="4192842" y="1258876"/>
            <a:ext cx="2952000" cy="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850" name="Shape 850"/>
          <p:cNvSpPr/>
          <p:nvPr/>
        </p:nvSpPr>
        <p:spPr>
          <a:xfrm>
            <a:off x="4798446" y="6163557"/>
            <a:ext cx="1119674" cy="419878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AFAFAF"/>
              </a:gs>
              <a:gs pos="50000">
                <a:schemeClr val="accent3"/>
              </a:gs>
              <a:gs pos="100000">
                <a:srgbClr val="919191"/>
              </a:gs>
            </a:gsLst>
            <a:lin ang="5400000" scaled="0"/>
          </a:gradFill>
          <a:ln cap="flat" cmpd="sng" w="19050">
            <a:solidFill>
              <a:srgbClr val="FFF2CC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Shape 851"/>
          <p:cNvSpPr/>
          <p:nvPr/>
        </p:nvSpPr>
        <p:spPr>
          <a:xfrm>
            <a:off x="6015916" y="6154226"/>
            <a:ext cx="1119674" cy="419878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AFAFAF"/>
              </a:gs>
              <a:gs pos="50000">
                <a:schemeClr val="accent3"/>
              </a:gs>
              <a:gs pos="100000">
                <a:srgbClr val="919191"/>
              </a:gs>
            </a:gsLst>
            <a:lin ang="5400000" scaled="0"/>
          </a:gradFill>
          <a:ln cap="flat" cmpd="sng" w="19050">
            <a:solidFill>
              <a:srgbClr val="FFF2CC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Shape 852"/>
          <p:cNvSpPr/>
          <p:nvPr/>
        </p:nvSpPr>
        <p:spPr>
          <a:xfrm>
            <a:off x="6314387" y="6216823"/>
            <a:ext cx="492442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철거</a:t>
            </a:r>
          </a:p>
        </p:txBody>
      </p:sp>
      <p:sp>
        <p:nvSpPr>
          <p:cNvPr id="853" name="Shape 853"/>
          <p:cNvSpPr/>
          <p:nvPr/>
        </p:nvSpPr>
        <p:spPr>
          <a:xfrm>
            <a:off x="5904862" y="1872425"/>
            <a:ext cx="1166503" cy="1110086"/>
          </a:xfrm>
          <a:prstGeom prst="roundRect">
            <a:avLst>
              <a:gd fmla="val 0" name="adj"/>
            </a:avLst>
          </a:prstGeom>
          <a:solidFill>
            <a:schemeClr val="dk1"/>
          </a:solidFill>
          <a:ln cap="flat" cmpd="sng" w="12700">
            <a:solidFill>
              <a:srgbClr val="FFF2CC"/>
            </a:solidFill>
            <a:prstDash val="dashDot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Shape 854"/>
          <p:cNvSpPr/>
          <p:nvPr/>
        </p:nvSpPr>
        <p:spPr>
          <a:xfrm>
            <a:off x="5889321" y="1890102"/>
            <a:ext cx="1180922" cy="10618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rgbClr val="FFD966"/>
                </a:solidFill>
                <a:latin typeface="Arial"/>
                <a:ea typeface="Arial"/>
                <a:cs typeface="Arial"/>
                <a:sym typeface="Arial"/>
              </a:rPr>
              <a:t>전투병 막사는 병사를 집합시키는 장소입니다. 전투병 막사의 업그레이드로 보유 가능한 최대 병력 수를 증가시킬 수 있습니다.</a:t>
            </a:r>
          </a:p>
        </p:txBody>
      </p:sp>
      <p:sp>
        <p:nvSpPr>
          <p:cNvPr id="855" name="Shape 855"/>
          <p:cNvSpPr/>
          <p:nvPr/>
        </p:nvSpPr>
        <p:spPr>
          <a:xfrm>
            <a:off x="4955228" y="6229264"/>
            <a:ext cx="854721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상세 정보</a:t>
            </a:r>
          </a:p>
        </p:txBody>
      </p:sp>
      <p:sp>
        <p:nvSpPr>
          <p:cNvPr id="856" name="Shape 856"/>
          <p:cNvSpPr/>
          <p:nvPr/>
        </p:nvSpPr>
        <p:spPr>
          <a:xfrm>
            <a:off x="215538" y="142595"/>
            <a:ext cx="298511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전투병 막사 상세정보_설명</a:t>
            </a:r>
          </a:p>
        </p:txBody>
      </p:sp>
      <p:pic>
        <p:nvPicPr>
          <p:cNvPr id="857" name="Shape 85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295526" y="2177563"/>
            <a:ext cx="1247895" cy="717540"/>
          </a:xfrm>
          <a:prstGeom prst="rect">
            <a:avLst/>
          </a:prstGeom>
          <a:noFill/>
          <a:ln>
            <a:noFill/>
          </a:ln>
        </p:spPr>
      </p:pic>
      <p:sp>
        <p:nvSpPr>
          <p:cNvPr id="858" name="Shape 858"/>
          <p:cNvSpPr/>
          <p:nvPr/>
        </p:nvSpPr>
        <p:spPr>
          <a:xfrm>
            <a:off x="7388089" y="5042196"/>
            <a:ext cx="2846648" cy="1715082"/>
          </a:xfrm>
          <a:prstGeom prst="roundRect">
            <a:avLst>
              <a:gd fmla="val 3101" name="adj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건축물을 철거하시겠습니까? 건물을 철거하면 전투력 손실이 있습니다!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9" name="Shape 859"/>
          <p:cNvSpPr/>
          <p:nvPr/>
        </p:nvSpPr>
        <p:spPr>
          <a:xfrm>
            <a:off x="8155867" y="6135930"/>
            <a:ext cx="1311093" cy="477578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확인</a:t>
            </a:r>
          </a:p>
        </p:txBody>
      </p:sp>
      <p:cxnSp>
        <p:nvCxnSpPr>
          <p:cNvPr id="860" name="Shape 860"/>
          <p:cNvCxnSpPr/>
          <p:nvPr/>
        </p:nvCxnSpPr>
        <p:spPr>
          <a:xfrm flipH="1">
            <a:off x="6949422" y="6014562"/>
            <a:ext cx="574755" cy="287702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861" name="Shape 861"/>
          <p:cNvSpPr/>
          <p:nvPr/>
        </p:nvSpPr>
        <p:spPr>
          <a:xfrm>
            <a:off x="7486213" y="2430660"/>
            <a:ext cx="3370861" cy="1544322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보유 가능 최대 병력 수 증가는 영주님이 보유할 수 있는 병력의 최대치를 증가시켜주는 효과가 있습니다. 전투병 막사 및 캐슬의 업그레이드로 보유 가능 최대 병력 수를 증가시킬 수 있습니다.</a:t>
            </a:r>
          </a:p>
        </p:txBody>
      </p:sp>
      <p:cxnSp>
        <p:nvCxnSpPr>
          <p:cNvPr id="862" name="Shape 862"/>
          <p:cNvCxnSpPr>
            <a:stCxn id="861" idx="1"/>
            <a:endCxn id="839" idx="3"/>
          </p:cNvCxnSpPr>
          <p:nvPr/>
        </p:nvCxnSpPr>
        <p:spPr>
          <a:xfrm flipH="1">
            <a:off x="7192813" y="3202822"/>
            <a:ext cx="293400" cy="399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miter/>
            <a:headEnd len="med" w="med" type="none"/>
            <a:tailEnd len="lg" w="lg" type="triangle"/>
          </a:ln>
        </p:spPr>
      </p:cxnSp>
      <p:cxnSp>
        <p:nvCxnSpPr>
          <p:cNvPr id="863" name="Shape 863"/>
          <p:cNvCxnSpPr/>
          <p:nvPr/>
        </p:nvCxnSpPr>
        <p:spPr>
          <a:xfrm flipH="1" rot="10800000">
            <a:off x="7524178" y="3961155"/>
            <a:ext cx="3357500" cy="8228"/>
          </a:xfrm>
          <a:prstGeom prst="straightConnector1">
            <a:avLst/>
          </a:prstGeom>
          <a:noFill/>
          <a:ln cap="flat" cmpd="sng" w="28575">
            <a:solidFill>
              <a:srgbClr val="FFC000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864" name="Shape 864"/>
          <p:cNvSpPr/>
          <p:nvPr/>
        </p:nvSpPr>
        <p:spPr>
          <a:xfrm>
            <a:off x="7477522" y="1959352"/>
            <a:ext cx="3379551" cy="461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※ 확인 버튼 없는 팝업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(주위 다른 곳을 누르면 팝업이 닫히도록 처리)</a:t>
            </a:r>
          </a:p>
        </p:txBody>
      </p:sp>
      <p:pic>
        <p:nvPicPr>
          <p:cNvPr id="865" name="Shape 8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3554" y="941036"/>
            <a:ext cx="3189069" cy="5688815"/>
          </a:xfrm>
          <a:prstGeom prst="rect">
            <a:avLst/>
          </a:prstGeom>
          <a:noFill/>
          <a:ln>
            <a:noFill/>
          </a:ln>
        </p:spPr>
      </p:pic>
      <p:sp>
        <p:nvSpPr>
          <p:cNvPr id="866" name="Shape 866"/>
          <p:cNvSpPr/>
          <p:nvPr/>
        </p:nvSpPr>
        <p:spPr>
          <a:xfrm>
            <a:off x="550627" y="941036"/>
            <a:ext cx="3165195" cy="5688815"/>
          </a:xfrm>
          <a:prstGeom prst="rect">
            <a:avLst/>
          </a:prstGeom>
          <a:solidFill>
            <a:schemeClr val="dk1">
              <a:alpha val="21960"/>
            </a:schemeClr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7" name="Shape 867"/>
          <p:cNvSpPr/>
          <p:nvPr/>
        </p:nvSpPr>
        <p:spPr>
          <a:xfrm>
            <a:off x="543308" y="1283592"/>
            <a:ext cx="3172516" cy="425226"/>
          </a:xfrm>
          <a:prstGeom prst="rect">
            <a:avLst/>
          </a:prstGeom>
          <a:solidFill>
            <a:srgbClr val="C55A11">
              <a:alpha val="28235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BFBFBF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16:9</a:t>
            </a:r>
          </a:p>
        </p:txBody>
      </p:sp>
      <p:sp>
        <p:nvSpPr>
          <p:cNvPr id="868" name="Shape 868"/>
          <p:cNvSpPr/>
          <p:nvPr/>
        </p:nvSpPr>
        <p:spPr>
          <a:xfrm>
            <a:off x="550627" y="5042196"/>
            <a:ext cx="3181996" cy="821457"/>
          </a:xfrm>
          <a:prstGeom prst="rect">
            <a:avLst/>
          </a:prstGeom>
          <a:solidFill>
            <a:srgbClr val="C55A11">
              <a:alpha val="28235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BFBFBF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16:9</a:t>
            </a:r>
          </a:p>
        </p:txBody>
      </p:sp>
      <p:sp>
        <p:nvSpPr>
          <p:cNvPr id="869" name="Shape 869"/>
          <p:cNvSpPr/>
          <p:nvPr/>
        </p:nvSpPr>
        <p:spPr>
          <a:xfrm>
            <a:off x="626120" y="6170205"/>
            <a:ext cx="522334" cy="381706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AFAFAF"/>
              </a:gs>
              <a:gs pos="50000">
                <a:schemeClr val="accent3"/>
              </a:gs>
              <a:gs pos="100000">
                <a:srgbClr val="919191"/>
              </a:gs>
            </a:gsLst>
            <a:lin ang="5400000" scaled="0"/>
          </a:gradFill>
          <a:ln cap="flat" cmpd="sng" w="19050">
            <a:solidFill>
              <a:srgbClr val="FFF2CC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0" name="Shape 870"/>
          <p:cNvSpPr/>
          <p:nvPr/>
        </p:nvSpPr>
        <p:spPr>
          <a:xfrm rot="10800000">
            <a:off x="709490" y="6262581"/>
            <a:ext cx="336929" cy="205366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1" name="Shape 871"/>
          <p:cNvSpPr/>
          <p:nvPr/>
        </p:nvSpPr>
        <p:spPr>
          <a:xfrm>
            <a:off x="654202" y="3109340"/>
            <a:ext cx="2994952" cy="1847461"/>
          </a:xfrm>
          <a:prstGeom prst="roundRect">
            <a:avLst>
              <a:gd fmla="val 7223" name="adj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72" name="Shape 872"/>
          <p:cNvCxnSpPr/>
          <p:nvPr/>
        </p:nvCxnSpPr>
        <p:spPr>
          <a:xfrm>
            <a:off x="654202" y="3407914"/>
            <a:ext cx="2994952" cy="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873" name="Shape 873"/>
          <p:cNvSpPr/>
          <p:nvPr/>
        </p:nvSpPr>
        <p:spPr>
          <a:xfrm>
            <a:off x="1724758" y="3120861"/>
            <a:ext cx="854721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세부 정보</a:t>
            </a:r>
          </a:p>
        </p:txBody>
      </p:sp>
      <p:pic>
        <p:nvPicPr>
          <p:cNvPr id="874" name="Shape 87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68289" y="3083236"/>
            <a:ext cx="364318" cy="318778"/>
          </a:xfrm>
          <a:prstGeom prst="rect">
            <a:avLst/>
          </a:prstGeom>
          <a:noFill/>
          <a:ln>
            <a:noFill/>
          </a:ln>
        </p:spPr>
      </p:pic>
      <p:sp>
        <p:nvSpPr>
          <p:cNvPr id="875" name="Shape 875"/>
          <p:cNvSpPr/>
          <p:nvPr/>
        </p:nvSpPr>
        <p:spPr>
          <a:xfrm>
            <a:off x="942396" y="968882"/>
            <a:ext cx="2766879" cy="289995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76" name="Shape 87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006734" y="1006421"/>
            <a:ext cx="279204" cy="229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877" name="Shape 87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60155" y="1018549"/>
            <a:ext cx="278180" cy="229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878" name="Shape 87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312666" y="1015753"/>
            <a:ext cx="279204" cy="229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879" name="Shape 87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648127" y="1006421"/>
            <a:ext cx="237905" cy="229091"/>
          </a:xfrm>
          <a:prstGeom prst="rect">
            <a:avLst/>
          </a:prstGeom>
          <a:noFill/>
          <a:ln>
            <a:noFill/>
          </a:ln>
        </p:spPr>
      </p:pic>
      <p:sp>
        <p:nvSpPr>
          <p:cNvPr id="880" name="Shape 880"/>
          <p:cNvSpPr/>
          <p:nvPr/>
        </p:nvSpPr>
        <p:spPr>
          <a:xfrm>
            <a:off x="1181400" y="1008140"/>
            <a:ext cx="514884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100.1K</a:t>
            </a:r>
          </a:p>
        </p:txBody>
      </p:sp>
      <p:sp>
        <p:nvSpPr>
          <p:cNvPr id="881" name="Shape 881"/>
          <p:cNvSpPr/>
          <p:nvPr/>
        </p:nvSpPr>
        <p:spPr>
          <a:xfrm>
            <a:off x="1837650" y="1001917"/>
            <a:ext cx="514884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100.1K</a:t>
            </a:r>
          </a:p>
        </p:txBody>
      </p:sp>
      <p:sp>
        <p:nvSpPr>
          <p:cNvPr id="882" name="Shape 882"/>
          <p:cNvSpPr/>
          <p:nvPr/>
        </p:nvSpPr>
        <p:spPr>
          <a:xfrm>
            <a:off x="2540558" y="1014357"/>
            <a:ext cx="514884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100.1K</a:t>
            </a:r>
          </a:p>
        </p:txBody>
      </p:sp>
      <p:sp>
        <p:nvSpPr>
          <p:cNvPr id="883" name="Shape 883"/>
          <p:cNvSpPr/>
          <p:nvPr/>
        </p:nvSpPr>
        <p:spPr>
          <a:xfrm>
            <a:off x="3234143" y="998804"/>
            <a:ext cx="514884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100.1K</a:t>
            </a:r>
          </a:p>
        </p:txBody>
      </p:sp>
      <p:cxnSp>
        <p:nvCxnSpPr>
          <p:cNvPr id="884" name="Shape 884"/>
          <p:cNvCxnSpPr/>
          <p:nvPr/>
        </p:nvCxnSpPr>
        <p:spPr>
          <a:xfrm>
            <a:off x="732666" y="1258876"/>
            <a:ext cx="2952000" cy="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885" name="Shape 885"/>
          <p:cNvSpPr/>
          <p:nvPr/>
        </p:nvSpPr>
        <p:spPr>
          <a:xfrm>
            <a:off x="1338270" y="6163557"/>
            <a:ext cx="1119674" cy="419878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AFAFAF"/>
              </a:gs>
              <a:gs pos="50000">
                <a:schemeClr val="accent3"/>
              </a:gs>
              <a:gs pos="100000">
                <a:srgbClr val="919191"/>
              </a:gs>
            </a:gsLst>
            <a:lin ang="5400000" scaled="0"/>
          </a:gradFill>
          <a:ln cap="flat" cmpd="sng" w="19050">
            <a:solidFill>
              <a:srgbClr val="FFF2CC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6" name="Shape 886"/>
          <p:cNvSpPr/>
          <p:nvPr/>
        </p:nvSpPr>
        <p:spPr>
          <a:xfrm>
            <a:off x="2555741" y="6154226"/>
            <a:ext cx="1119674" cy="419878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AFAFAF"/>
              </a:gs>
              <a:gs pos="50000">
                <a:schemeClr val="accent3"/>
              </a:gs>
              <a:gs pos="100000">
                <a:srgbClr val="919191"/>
              </a:gs>
            </a:gsLst>
            <a:lin ang="5400000" scaled="0"/>
          </a:gradFill>
          <a:ln cap="flat" cmpd="sng" w="19050">
            <a:solidFill>
              <a:srgbClr val="FFF2CC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7" name="Shape 887"/>
          <p:cNvSpPr/>
          <p:nvPr/>
        </p:nvSpPr>
        <p:spPr>
          <a:xfrm>
            <a:off x="2854211" y="6216823"/>
            <a:ext cx="492442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철거</a:t>
            </a:r>
          </a:p>
        </p:txBody>
      </p:sp>
      <p:sp>
        <p:nvSpPr>
          <p:cNvPr id="888" name="Shape 888"/>
          <p:cNvSpPr/>
          <p:nvPr/>
        </p:nvSpPr>
        <p:spPr>
          <a:xfrm>
            <a:off x="2444688" y="1872425"/>
            <a:ext cx="1166503" cy="1110086"/>
          </a:xfrm>
          <a:prstGeom prst="roundRect">
            <a:avLst>
              <a:gd fmla="val 0" name="adj"/>
            </a:avLst>
          </a:prstGeom>
          <a:solidFill>
            <a:schemeClr val="dk1"/>
          </a:solidFill>
          <a:ln cap="flat" cmpd="sng" w="12700">
            <a:solidFill>
              <a:srgbClr val="FFF2CC"/>
            </a:solidFill>
            <a:prstDash val="dashDot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9" name="Shape 889"/>
          <p:cNvSpPr/>
          <p:nvPr/>
        </p:nvSpPr>
        <p:spPr>
          <a:xfrm>
            <a:off x="738408" y="3499178"/>
            <a:ext cx="2855306" cy="553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부상병수용량                       8,000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1"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전체 부상병 수용량               60000 </a:t>
            </a:r>
            <a:r>
              <a:rPr b="1" lang="en-US" sz="1000">
                <a:solidFill>
                  <a:srgbClr val="385623"/>
                </a:solidFill>
                <a:latin typeface="Arial"/>
                <a:ea typeface="Arial"/>
                <a:cs typeface="Arial"/>
                <a:sym typeface="Arial"/>
              </a:rPr>
              <a:t>+8423</a:t>
            </a:r>
          </a:p>
        </p:txBody>
      </p:sp>
      <p:sp>
        <p:nvSpPr>
          <p:cNvPr id="890" name="Shape 890"/>
          <p:cNvSpPr/>
          <p:nvPr/>
        </p:nvSpPr>
        <p:spPr>
          <a:xfrm>
            <a:off x="1495053" y="6229264"/>
            <a:ext cx="854721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상세 정보</a:t>
            </a:r>
          </a:p>
        </p:txBody>
      </p:sp>
      <p:pic>
        <p:nvPicPr>
          <p:cNvPr id="891" name="Shape 89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826020" y="1909216"/>
            <a:ext cx="1247895" cy="84367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92" name="Shape 892"/>
          <p:cNvCxnSpPr>
            <a:endCxn id="850" idx="0"/>
          </p:cNvCxnSpPr>
          <p:nvPr/>
        </p:nvCxnSpPr>
        <p:spPr>
          <a:xfrm>
            <a:off x="2977483" y="4450557"/>
            <a:ext cx="2380799" cy="17130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893" name="Shape 893"/>
          <p:cNvSpPr/>
          <p:nvPr/>
        </p:nvSpPr>
        <p:spPr>
          <a:xfrm>
            <a:off x="610837" y="1034904"/>
            <a:ext cx="3027253" cy="5539200"/>
          </a:xfrm>
          <a:prstGeom prst="roundRect">
            <a:avLst>
              <a:gd fmla="val 1665" name="adj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4" name="Shape 894"/>
          <p:cNvSpPr/>
          <p:nvPr/>
        </p:nvSpPr>
        <p:spPr>
          <a:xfrm>
            <a:off x="594381" y="1305025"/>
            <a:ext cx="312821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rgbClr val="FFD966"/>
                </a:solidFill>
                <a:latin typeface="Arial"/>
                <a:ea typeface="Arial"/>
                <a:cs typeface="Arial"/>
                <a:sym typeface="Arial"/>
              </a:rPr>
              <a:t>전투병 막사는 병사를 집합시키는 장소입니다. 전투병 막사의 업그레이드로 보유 가능한 최대 병력 수를 증가시킬 수 있습니다.</a:t>
            </a:r>
          </a:p>
        </p:txBody>
      </p:sp>
      <p:sp>
        <p:nvSpPr>
          <p:cNvPr id="895" name="Shape 895"/>
          <p:cNvSpPr/>
          <p:nvPr/>
        </p:nvSpPr>
        <p:spPr>
          <a:xfrm>
            <a:off x="1181400" y="1042187"/>
            <a:ext cx="1847334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전투병 막사 LV 14</a:t>
            </a:r>
          </a:p>
        </p:txBody>
      </p:sp>
      <p:cxnSp>
        <p:nvCxnSpPr>
          <p:cNvPr id="896" name="Shape 896"/>
          <p:cNvCxnSpPr/>
          <p:nvPr/>
        </p:nvCxnSpPr>
        <p:spPr>
          <a:xfrm>
            <a:off x="610837" y="1307307"/>
            <a:ext cx="3027253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897" name="Shape 897"/>
          <p:cNvSpPr/>
          <p:nvPr/>
        </p:nvSpPr>
        <p:spPr>
          <a:xfrm>
            <a:off x="646818" y="1708817"/>
            <a:ext cx="2946896" cy="23838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전투병 막사 세부 내용</a:t>
            </a:r>
          </a:p>
        </p:txBody>
      </p:sp>
      <p:sp>
        <p:nvSpPr>
          <p:cNvPr id="898" name="Shape 898"/>
          <p:cNvSpPr/>
          <p:nvPr/>
        </p:nvSpPr>
        <p:spPr>
          <a:xfrm>
            <a:off x="3295457" y="1012841"/>
            <a:ext cx="373225" cy="287383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899" name="Shape 899"/>
          <p:cNvGraphicFramePr/>
          <p:nvPr/>
        </p:nvGraphicFramePr>
        <p:xfrm>
          <a:off x="654172" y="201408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{2DE896DD-9E79-48C6-848A-F87B3C897F83}</a:tableStyleId>
              </a:tblPr>
              <a:tblGrid>
                <a:gridCol w="329900"/>
                <a:gridCol w="1846600"/>
                <a:gridCol w="772375"/>
              </a:tblGrid>
              <a:tr h="2253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LV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보유 가능 최대 병력 수 증가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전투력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2253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u="none" cap="none" strike="noStrike"/>
                        <a:t>1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350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u="none" cap="none" strike="noStrike"/>
                        <a:t>2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2253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u="none" cap="none" strike="noStrike"/>
                        <a:t>2　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750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u="none" cap="none" strike="noStrike"/>
                        <a:t>6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2253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u="none" cap="none" strike="noStrike"/>
                        <a:t>3　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1,200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u="none" cap="none" strike="noStrike"/>
                        <a:t>12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2253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u="none" cap="none" strike="noStrike"/>
                        <a:t>4　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1,700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u="none" cap="none" strike="noStrike"/>
                        <a:t>23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2253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u="none" cap="none" strike="noStrike"/>
                        <a:t>5　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2,250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u="none" cap="none" strike="noStrike"/>
                        <a:t>44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2253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u="none" cap="none" strike="noStrike"/>
                        <a:t>6　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2,850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u="none" cap="none" strike="noStrike"/>
                        <a:t>80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2253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u="none" cap="none" strike="noStrike"/>
                        <a:t>7　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3,500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u="none" cap="none" strike="noStrike"/>
                        <a:t>135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2253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u="none" cap="none" strike="noStrike"/>
                        <a:t>8　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4,200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u="none" cap="none" strike="noStrike"/>
                        <a:t>209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2253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u="none" cap="none" strike="noStrike"/>
                        <a:t>9　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4,950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296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2253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u="none" cap="none" strike="noStrike"/>
                        <a:t>10　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5,750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u="none" cap="none" strike="noStrike"/>
                        <a:t>399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2253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u="none" cap="none" strike="noStrike"/>
                        <a:t>11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6,600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u="none" cap="none" strike="noStrike"/>
                        <a:t>520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2253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u="none" cap="none" strike="noStrike"/>
                        <a:t>12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7,500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u="none" cap="none" strike="noStrike"/>
                        <a:t>668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2253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u="none" cap="none" strike="noStrike"/>
                        <a:t>13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8,450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u="none" cap="none" strike="noStrike"/>
                        <a:t>849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2253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u="none" cap="none" strike="noStrike"/>
                        <a:t>14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9,450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u="none" cap="none" strike="noStrike"/>
                        <a:t>1,070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D966"/>
                    </a:solidFill>
                  </a:tcPr>
                </a:tc>
              </a:tr>
              <a:tr h="2253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u="none" cap="none" strike="noStrike"/>
                        <a:t>15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10,500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u="none" cap="none" strike="noStrike"/>
                        <a:t>1,340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2253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u="none" cap="none" strike="noStrike"/>
                        <a:t>16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11,600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u="none" cap="none" strike="noStrike"/>
                        <a:t>1,671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2253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u="none" cap="none" strike="noStrike"/>
                        <a:t>17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12,750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u="none" cap="none" strike="noStrike"/>
                        <a:t>2,074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</a:tbl>
          </a:graphicData>
        </a:graphic>
      </p:graphicFrame>
      <p:sp>
        <p:nvSpPr>
          <p:cNvPr id="900" name="Shape 900"/>
          <p:cNvSpPr/>
          <p:nvPr/>
        </p:nvSpPr>
        <p:spPr>
          <a:xfrm>
            <a:off x="658670" y="6184455"/>
            <a:ext cx="2427268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※ 스크롤 가능 하도록 구현 필요</a:t>
            </a:r>
          </a:p>
        </p:txBody>
      </p:sp>
      <p:sp>
        <p:nvSpPr>
          <p:cNvPr id="901" name="Shape 901"/>
          <p:cNvSpPr/>
          <p:nvPr/>
        </p:nvSpPr>
        <p:spPr>
          <a:xfrm>
            <a:off x="3351439" y="5911873"/>
            <a:ext cx="254992" cy="615375"/>
          </a:xfrm>
          <a:prstGeom prst="upDown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2" name="Shape 902"/>
          <p:cNvSpPr/>
          <p:nvPr/>
        </p:nvSpPr>
        <p:spPr>
          <a:xfrm>
            <a:off x="4446816" y="1769790"/>
            <a:ext cx="85100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LV 14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전투병 막사</a:t>
            </a:r>
          </a:p>
        </p:txBody>
      </p:sp>
      <p:cxnSp>
        <p:nvCxnSpPr>
          <p:cNvPr id="903" name="Shape 903"/>
          <p:cNvCxnSpPr/>
          <p:nvPr/>
        </p:nvCxnSpPr>
        <p:spPr>
          <a:xfrm>
            <a:off x="4495232" y="1786300"/>
            <a:ext cx="816901" cy="0"/>
          </a:xfrm>
          <a:prstGeom prst="straightConnector1">
            <a:avLst/>
          </a:prstGeom>
          <a:noFill/>
          <a:ln cap="flat" cmpd="sng" w="9525">
            <a:solidFill>
              <a:srgbClr val="FFF2CC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904" name="Shape 904"/>
          <p:cNvCxnSpPr/>
          <p:nvPr/>
        </p:nvCxnSpPr>
        <p:spPr>
          <a:xfrm>
            <a:off x="4489012" y="2097321"/>
            <a:ext cx="816901" cy="0"/>
          </a:xfrm>
          <a:prstGeom prst="straightConnector1">
            <a:avLst/>
          </a:prstGeom>
          <a:noFill/>
          <a:ln cap="flat" cmpd="sng" w="9525">
            <a:solidFill>
              <a:srgbClr val="FFF2CC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905" name="Shape 905"/>
          <p:cNvCxnSpPr/>
          <p:nvPr/>
        </p:nvCxnSpPr>
        <p:spPr>
          <a:xfrm flipH="1" rot="10800000">
            <a:off x="7499574" y="2432854"/>
            <a:ext cx="3357500" cy="8228"/>
          </a:xfrm>
          <a:prstGeom prst="straightConnector1">
            <a:avLst/>
          </a:prstGeom>
          <a:noFill/>
          <a:ln cap="flat" cmpd="sng" w="28575">
            <a:solidFill>
              <a:srgbClr val="FFC000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906" name="Shape 906"/>
          <p:cNvSpPr/>
          <p:nvPr/>
        </p:nvSpPr>
        <p:spPr>
          <a:xfrm>
            <a:off x="4262228" y="3873798"/>
            <a:ext cx="2855306" cy="55399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보유 가능 최대 병력 수 증가    	+10,500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1"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총 보유 가능 최대 병력 수 증가	+84,000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1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2" name="Shape 9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3304" y="845786"/>
            <a:ext cx="3189069" cy="5688815"/>
          </a:xfrm>
          <a:prstGeom prst="rect">
            <a:avLst/>
          </a:prstGeom>
          <a:noFill/>
          <a:ln>
            <a:noFill/>
          </a:ln>
        </p:spPr>
      </p:pic>
      <p:sp>
        <p:nvSpPr>
          <p:cNvPr id="913" name="Shape 913"/>
          <p:cNvSpPr/>
          <p:nvPr/>
        </p:nvSpPr>
        <p:spPr>
          <a:xfrm>
            <a:off x="610377" y="845786"/>
            <a:ext cx="3165195" cy="5688815"/>
          </a:xfrm>
          <a:prstGeom prst="rect">
            <a:avLst/>
          </a:prstGeom>
          <a:solidFill>
            <a:schemeClr val="dk1">
              <a:alpha val="21960"/>
            </a:schemeClr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4" name="Shape 914"/>
          <p:cNvSpPr/>
          <p:nvPr/>
        </p:nvSpPr>
        <p:spPr>
          <a:xfrm>
            <a:off x="603058" y="1188342"/>
            <a:ext cx="3172516" cy="425226"/>
          </a:xfrm>
          <a:prstGeom prst="rect">
            <a:avLst/>
          </a:prstGeom>
          <a:solidFill>
            <a:srgbClr val="C55A11">
              <a:alpha val="28235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BFBFBF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16:9</a:t>
            </a:r>
          </a:p>
        </p:txBody>
      </p:sp>
      <p:sp>
        <p:nvSpPr>
          <p:cNvPr id="915" name="Shape 915"/>
          <p:cNvSpPr/>
          <p:nvPr/>
        </p:nvSpPr>
        <p:spPr>
          <a:xfrm>
            <a:off x="610377" y="4946946"/>
            <a:ext cx="3181996" cy="821457"/>
          </a:xfrm>
          <a:prstGeom prst="rect">
            <a:avLst/>
          </a:prstGeom>
          <a:solidFill>
            <a:srgbClr val="C55A11">
              <a:alpha val="28235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BFBFBF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16:9</a:t>
            </a:r>
          </a:p>
        </p:txBody>
      </p:sp>
      <p:sp>
        <p:nvSpPr>
          <p:cNvPr id="916" name="Shape 916"/>
          <p:cNvSpPr/>
          <p:nvPr/>
        </p:nvSpPr>
        <p:spPr>
          <a:xfrm>
            <a:off x="685870" y="6074955"/>
            <a:ext cx="522334" cy="381706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AFAFAF"/>
              </a:gs>
              <a:gs pos="50000">
                <a:schemeClr val="accent3"/>
              </a:gs>
              <a:gs pos="100000">
                <a:srgbClr val="919191"/>
              </a:gs>
            </a:gsLst>
            <a:lin ang="5400000" scaled="0"/>
          </a:gradFill>
          <a:ln cap="flat" cmpd="sng" w="19050">
            <a:solidFill>
              <a:srgbClr val="FFF2CC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7" name="Shape 917"/>
          <p:cNvSpPr/>
          <p:nvPr/>
        </p:nvSpPr>
        <p:spPr>
          <a:xfrm rot="10800000">
            <a:off x="769240" y="6167331"/>
            <a:ext cx="336929" cy="205366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8" name="Shape 918"/>
          <p:cNvSpPr/>
          <p:nvPr/>
        </p:nvSpPr>
        <p:spPr>
          <a:xfrm>
            <a:off x="713952" y="3014090"/>
            <a:ext cx="2994952" cy="1847461"/>
          </a:xfrm>
          <a:prstGeom prst="roundRect">
            <a:avLst>
              <a:gd fmla="val 7223" name="adj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19" name="Shape 919"/>
          <p:cNvCxnSpPr/>
          <p:nvPr/>
        </p:nvCxnSpPr>
        <p:spPr>
          <a:xfrm>
            <a:off x="713952" y="3312664"/>
            <a:ext cx="2994952" cy="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920" name="Shape 920"/>
          <p:cNvSpPr/>
          <p:nvPr/>
        </p:nvSpPr>
        <p:spPr>
          <a:xfrm>
            <a:off x="1784508" y="3025611"/>
            <a:ext cx="854721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세부 정보</a:t>
            </a:r>
          </a:p>
        </p:txBody>
      </p:sp>
      <p:pic>
        <p:nvPicPr>
          <p:cNvPr id="921" name="Shape 9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28039" y="2987986"/>
            <a:ext cx="364318" cy="318778"/>
          </a:xfrm>
          <a:prstGeom prst="rect">
            <a:avLst/>
          </a:prstGeom>
          <a:noFill/>
          <a:ln>
            <a:noFill/>
          </a:ln>
        </p:spPr>
      </p:pic>
      <p:sp>
        <p:nvSpPr>
          <p:cNvPr id="922" name="Shape 922"/>
          <p:cNvSpPr/>
          <p:nvPr/>
        </p:nvSpPr>
        <p:spPr>
          <a:xfrm>
            <a:off x="1002146" y="873632"/>
            <a:ext cx="2766879" cy="289995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23" name="Shape 9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066484" y="911171"/>
            <a:ext cx="279204" cy="229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4" name="Shape 92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19905" y="923299"/>
            <a:ext cx="278180" cy="229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5" name="Shape 92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372416" y="920503"/>
            <a:ext cx="279204" cy="229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6" name="Shape 92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707877" y="911171"/>
            <a:ext cx="237905" cy="229091"/>
          </a:xfrm>
          <a:prstGeom prst="rect">
            <a:avLst/>
          </a:prstGeom>
          <a:noFill/>
          <a:ln>
            <a:noFill/>
          </a:ln>
        </p:spPr>
      </p:pic>
      <p:sp>
        <p:nvSpPr>
          <p:cNvPr id="927" name="Shape 927"/>
          <p:cNvSpPr/>
          <p:nvPr/>
        </p:nvSpPr>
        <p:spPr>
          <a:xfrm>
            <a:off x="1241150" y="912890"/>
            <a:ext cx="514884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100.1K</a:t>
            </a:r>
          </a:p>
        </p:txBody>
      </p:sp>
      <p:sp>
        <p:nvSpPr>
          <p:cNvPr id="928" name="Shape 928"/>
          <p:cNvSpPr/>
          <p:nvPr/>
        </p:nvSpPr>
        <p:spPr>
          <a:xfrm>
            <a:off x="1897400" y="906667"/>
            <a:ext cx="514884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100.1K</a:t>
            </a:r>
          </a:p>
        </p:txBody>
      </p:sp>
      <p:sp>
        <p:nvSpPr>
          <p:cNvPr id="929" name="Shape 929"/>
          <p:cNvSpPr/>
          <p:nvPr/>
        </p:nvSpPr>
        <p:spPr>
          <a:xfrm>
            <a:off x="2600308" y="919107"/>
            <a:ext cx="514884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100.1K</a:t>
            </a:r>
          </a:p>
        </p:txBody>
      </p:sp>
      <p:sp>
        <p:nvSpPr>
          <p:cNvPr id="930" name="Shape 930"/>
          <p:cNvSpPr/>
          <p:nvPr/>
        </p:nvSpPr>
        <p:spPr>
          <a:xfrm>
            <a:off x="3293894" y="903554"/>
            <a:ext cx="514884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100.1K</a:t>
            </a:r>
          </a:p>
        </p:txBody>
      </p:sp>
      <p:cxnSp>
        <p:nvCxnSpPr>
          <p:cNvPr id="931" name="Shape 931"/>
          <p:cNvCxnSpPr/>
          <p:nvPr/>
        </p:nvCxnSpPr>
        <p:spPr>
          <a:xfrm>
            <a:off x="792416" y="1163626"/>
            <a:ext cx="2952000" cy="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932" name="Shape 932"/>
          <p:cNvSpPr/>
          <p:nvPr/>
        </p:nvSpPr>
        <p:spPr>
          <a:xfrm>
            <a:off x="1398020" y="6068307"/>
            <a:ext cx="1119674" cy="419878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AFAFAF"/>
              </a:gs>
              <a:gs pos="50000">
                <a:schemeClr val="accent3"/>
              </a:gs>
              <a:gs pos="100000">
                <a:srgbClr val="919191"/>
              </a:gs>
            </a:gsLst>
            <a:lin ang="5400000" scaled="0"/>
          </a:gradFill>
          <a:ln cap="flat" cmpd="sng" w="19050">
            <a:solidFill>
              <a:srgbClr val="FFF2CC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3" name="Shape 933"/>
          <p:cNvSpPr/>
          <p:nvPr/>
        </p:nvSpPr>
        <p:spPr>
          <a:xfrm>
            <a:off x="2615491" y="6058976"/>
            <a:ext cx="1119674" cy="419878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AFAFAF"/>
              </a:gs>
              <a:gs pos="50000">
                <a:schemeClr val="accent3"/>
              </a:gs>
              <a:gs pos="100000">
                <a:srgbClr val="919191"/>
              </a:gs>
            </a:gsLst>
            <a:lin ang="5400000" scaled="0"/>
          </a:gradFill>
          <a:ln cap="flat" cmpd="sng" w="19050">
            <a:solidFill>
              <a:srgbClr val="FFF2CC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4" name="Shape 934"/>
          <p:cNvSpPr/>
          <p:nvPr/>
        </p:nvSpPr>
        <p:spPr>
          <a:xfrm>
            <a:off x="2599636" y="6131098"/>
            <a:ext cx="1221808" cy="2616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업그레이드 취소</a:t>
            </a:r>
          </a:p>
        </p:txBody>
      </p:sp>
      <p:sp>
        <p:nvSpPr>
          <p:cNvPr id="935" name="Shape 935"/>
          <p:cNvSpPr/>
          <p:nvPr/>
        </p:nvSpPr>
        <p:spPr>
          <a:xfrm>
            <a:off x="2504438" y="1777175"/>
            <a:ext cx="1166503" cy="1110086"/>
          </a:xfrm>
          <a:prstGeom prst="roundRect">
            <a:avLst>
              <a:gd fmla="val 0" name="adj"/>
            </a:avLst>
          </a:prstGeom>
          <a:solidFill>
            <a:schemeClr val="dk1"/>
          </a:solidFill>
          <a:ln cap="flat" cmpd="sng" w="12700">
            <a:solidFill>
              <a:srgbClr val="FFF2CC"/>
            </a:solidFill>
            <a:prstDash val="dashDot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6" name="Shape 936"/>
          <p:cNvSpPr/>
          <p:nvPr/>
        </p:nvSpPr>
        <p:spPr>
          <a:xfrm>
            <a:off x="2488897" y="1794852"/>
            <a:ext cx="1180922" cy="10618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rgbClr val="FFD966"/>
                </a:solidFill>
                <a:latin typeface="Arial"/>
                <a:ea typeface="Arial"/>
                <a:cs typeface="Arial"/>
                <a:sym typeface="Arial"/>
              </a:rPr>
              <a:t>전투병 막사는 병사를 집합시키는 장소입니다. 전투병 막사의 업그레이드로 보유 가능한 최대 병력 수를 증가시킬 수 있습니다.</a:t>
            </a:r>
          </a:p>
        </p:txBody>
      </p:sp>
      <p:sp>
        <p:nvSpPr>
          <p:cNvPr id="937" name="Shape 937"/>
          <p:cNvSpPr/>
          <p:nvPr/>
        </p:nvSpPr>
        <p:spPr>
          <a:xfrm>
            <a:off x="1554803" y="6134014"/>
            <a:ext cx="854721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상세 정보</a:t>
            </a:r>
          </a:p>
        </p:txBody>
      </p:sp>
      <p:sp>
        <p:nvSpPr>
          <p:cNvPr id="938" name="Shape 938"/>
          <p:cNvSpPr/>
          <p:nvPr/>
        </p:nvSpPr>
        <p:spPr>
          <a:xfrm>
            <a:off x="215538" y="142595"/>
            <a:ext cx="536877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전투병 막사 상세정보_업그레이드 취소, 철거 취소</a:t>
            </a:r>
          </a:p>
        </p:txBody>
      </p:sp>
      <p:pic>
        <p:nvPicPr>
          <p:cNvPr id="939" name="Shape 93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895101" y="2082313"/>
            <a:ext cx="1247895" cy="717540"/>
          </a:xfrm>
          <a:prstGeom prst="rect">
            <a:avLst/>
          </a:prstGeom>
          <a:noFill/>
          <a:ln>
            <a:noFill/>
          </a:ln>
        </p:spPr>
      </p:pic>
      <p:sp>
        <p:nvSpPr>
          <p:cNvPr id="940" name="Shape 940"/>
          <p:cNvSpPr/>
          <p:nvPr/>
        </p:nvSpPr>
        <p:spPr>
          <a:xfrm>
            <a:off x="1110267" y="1674540"/>
            <a:ext cx="85100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LV30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전투병 막사</a:t>
            </a:r>
          </a:p>
        </p:txBody>
      </p:sp>
      <p:cxnSp>
        <p:nvCxnSpPr>
          <p:cNvPr id="941" name="Shape 941"/>
          <p:cNvCxnSpPr/>
          <p:nvPr/>
        </p:nvCxnSpPr>
        <p:spPr>
          <a:xfrm>
            <a:off x="1094808" y="1691050"/>
            <a:ext cx="816901" cy="0"/>
          </a:xfrm>
          <a:prstGeom prst="straightConnector1">
            <a:avLst/>
          </a:prstGeom>
          <a:noFill/>
          <a:ln cap="flat" cmpd="sng" w="9525">
            <a:solidFill>
              <a:srgbClr val="FFF2CC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942" name="Shape 942"/>
          <p:cNvCxnSpPr/>
          <p:nvPr/>
        </p:nvCxnSpPr>
        <p:spPr>
          <a:xfrm>
            <a:off x="1088587" y="2002071"/>
            <a:ext cx="816901" cy="0"/>
          </a:xfrm>
          <a:prstGeom prst="straightConnector1">
            <a:avLst/>
          </a:prstGeom>
          <a:noFill/>
          <a:ln cap="flat" cmpd="sng" w="9525">
            <a:solidFill>
              <a:srgbClr val="FFF2CC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943" name="Shape 943"/>
          <p:cNvSpPr/>
          <p:nvPr/>
        </p:nvSpPr>
        <p:spPr>
          <a:xfrm>
            <a:off x="3996435" y="873632"/>
            <a:ext cx="6909690" cy="2677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171450" lvl="0" marL="1714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업그레이드 취소</a:t>
            </a:r>
          </a:p>
          <a:p>
            <a:pPr indent="-171450" lvl="0" marL="171450" marR="0" rtl="0" algn="l">
              <a:spcBef>
                <a:spcPts val="0"/>
              </a:spcBef>
              <a:buClr>
                <a:schemeClr val="dk1"/>
              </a:buClr>
              <a:buFont typeface="Noto Sans Symbols"/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업그레이드 취소의 경우, 건물이 업그레이드 진행 상태에서 노출되는 버튼 입니다.</a:t>
            </a:r>
          </a:p>
          <a:p>
            <a:pPr indent="-171450" lvl="0" marL="1714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철거 버튼이 업그레이드 취소 버튼으로 변경 됩니다.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※ 업그레이드 취소 진행 시 팝업창이 호출 되며, 업그레이드 취소 진행 시 업그레이드 비용이 50% 복구 됩니다.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철거 취소</a:t>
            </a:r>
          </a:p>
          <a:p>
            <a:pPr indent="-171450" lvl="0" marL="171450" marR="0" rtl="0" algn="l">
              <a:spcBef>
                <a:spcPts val="0"/>
              </a:spcBef>
              <a:buClr>
                <a:schemeClr val="dk1"/>
              </a:buClr>
              <a:buFont typeface="Noto Sans Symbols"/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철거 취소의 경우, 건물이 철거 진행 상태에서 나오는 버튼 입니다.</a:t>
            </a:r>
          </a:p>
          <a:p>
            <a:pPr indent="-171450" lvl="0" marL="1714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철거 버튼이 업그레이드 취소 버튼으로 변경 되어지게 되어집니다.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※ 철거 취소는 복구되는 자원이 없습니다.</a:t>
            </a:r>
          </a:p>
        </p:txBody>
      </p:sp>
      <p:sp>
        <p:nvSpPr>
          <p:cNvPr id="944" name="Shape 944"/>
          <p:cNvSpPr/>
          <p:nvPr/>
        </p:nvSpPr>
        <p:spPr>
          <a:xfrm>
            <a:off x="4580017" y="4258608"/>
            <a:ext cx="2846648" cy="1994622"/>
          </a:xfrm>
          <a:prstGeom prst="roundRect">
            <a:avLst>
              <a:gd fmla="val 3101" name="adj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업그레이드를 취소 할 경우 자원은 절반만 복구 되어집니다. 업그레이드를 취소 하시겠습니까 ?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5" name="Shape 945"/>
          <p:cNvSpPr/>
          <p:nvPr/>
        </p:nvSpPr>
        <p:spPr>
          <a:xfrm>
            <a:off x="5347794" y="5774251"/>
            <a:ext cx="1311093" cy="326194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확인</a:t>
            </a:r>
          </a:p>
        </p:txBody>
      </p:sp>
      <p:cxnSp>
        <p:nvCxnSpPr>
          <p:cNvPr id="946" name="Shape 946"/>
          <p:cNvCxnSpPr>
            <a:stCxn id="933" idx="0"/>
            <a:endCxn id="944" idx="1"/>
          </p:cNvCxnSpPr>
          <p:nvPr/>
        </p:nvCxnSpPr>
        <p:spPr>
          <a:xfrm flipH="1" rot="10800000">
            <a:off x="3175328" y="5255876"/>
            <a:ext cx="1404600" cy="8031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947" name="Shape 947"/>
          <p:cNvSpPr/>
          <p:nvPr/>
        </p:nvSpPr>
        <p:spPr>
          <a:xfrm>
            <a:off x="8185236" y="4258608"/>
            <a:ext cx="2846648" cy="1994622"/>
          </a:xfrm>
          <a:prstGeom prst="roundRect">
            <a:avLst>
              <a:gd fmla="val 3101" name="adj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철거를 취소 하시겠습니까?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8" name="Shape 948"/>
          <p:cNvSpPr/>
          <p:nvPr/>
        </p:nvSpPr>
        <p:spPr>
          <a:xfrm>
            <a:off x="8953014" y="5774251"/>
            <a:ext cx="1311093" cy="326194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확인</a:t>
            </a:r>
          </a:p>
        </p:txBody>
      </p:sp>
      <p:cxnSp>
        <p:nvCxnSpPr>
          <p:cNvPr id="949" name="Shape 949"/>
          <p:cNvCxnSpPr>
            <a:stCxn id="944" idx="3"/>
            <a:endCxn id="947" idx="1"/>
          </p:cNvCxnSpPr>
          <p:nvPr/>
        </p:nvCxnSpPr>
        <p:spPr>
          <a:xfrm>
            <a:off x="7426666" y="5255920"/>
            <a:ext cx="758700" cy="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miter/>
            <a:headEnd len="lg" w="lg" type="triangle"/>
            <a:tailEnd len="lg" w="lg" type="triangle"/>
          </a:ln>
        </p:spPr>
      </p:cxnSp>
      <p:grpSp>
        <p:nvGrpSpPr>
          <p:cNvPr id="950" name="Shape 950"/>
          <p:cNvGrpSpPr/>
          <p:nvPr/>
        </p:nvGrpSpPr>
        <p:grpSpPr>
          <a:xfrm>
            <a:off x="792417" y="2118204"/>
            <a:ext cx="1375301" cy="1001928"/>
            <a:chOff x="699618" y="1227266"/>
            <a:chExt cx="1375301" cy="1001928"/>
          </a:xfrm>
        </p:grpSpPr>
        <p:pic>
          <p:nvPicPr>
            <p:cNvPr id="951" name="Shape 951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699618" y="1227266"/>
              <a:ext cx="1375301" cy="100192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52" name="Shape 952"/>
            <p:cNvSpPr/>
            <p:nvPr/>
          </p:nvSpPr>
          <p:spPr>
            <a:xfrm>
              <a:off x="1005887" y="1880477"/>
              <a:ext cx="834157" cy="119405"/>
            </a:xfrm>
            <a:prstGeom prst="rect">
              <a:avLst/>
            </a:prstGeom>
            <a:solidFill>
              <a:schemeClr val="dk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3" name="Shape 953"/>
            <p:cNvSpPr/>
            <p:nvPr/>
          </p:nvSpPr>
          <p:spPr>
            <a:xfrm>
              <a:off x="1005733" y="1878158"/>
              <a:ext cx="670938" cy="121725"/>
            </a:xfrm>
            <a:prstGeom prst="rect">
              <a:avLst/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en-US" sz="7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   00:04:59</a:t>
              </a:r>
            </a:p>
          </p:txBody>
        </p:sp>
      </p:grpSp>
      <p:sp>
        <p:nvSpPr>
          <p:cNvPr id="954" name="Shape 954"/>
          <p:cNvSpPr/>
          <p:nvPr/>
        </p:nvSpPr>
        <p:spPr>
          <a:xfrm>
            <a:off x="913720" y="3795860"/>
            <a:ext cx="2855306" cy="55399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보유 가능 최대 병력 수 증가    	+10,500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1"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총 보유 가능 최대 병력 수 증가	+84,000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 txBox="1"/>
          <p:nvPr/>
        </p:nvSpPr>
        <p:spPr>
          <a:xfrm>
            <a:off x="636104" y="365760"/>
            <a:ext cx="250741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전투병 막사 기능 정의</a:t>
            </a:r>
          </a:p>
        </p:txBody>
      </p:sp>
      <p:sp>
        <p:nvSpPr>
          <p:cNvPr id="96" name="Shape 96"/>
          <p:cNvSpPr txBox="1"/>
          <p:nvPr/>
        </p:nvSpPr>
        <p:spPr>
          <a:xfrm>
            <a:off x="1282436" y="735091"/>
            <a:ext cx="10429834" cy="42934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개요</a:t>
            </a:r>
          </a:p>
          <a:p>
            <a:pPr indent="-285750" lvl="1" marL="7429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전투병 막사는 유저가 보유할 수 있는 병력의 최대치를 증가시켜 주는 건물이다.</a:t>
            </a: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건설</a:t>
            </a:r>
          </a:p>
          <a:p>
            <a:pPr indent="-285750" lvl="1" marL="7429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전투병 막사는 성벽 외곽의 건설 포인트에 지을 수 있는 건물이다.</a:t>
            </a:r>
          </a:p>
          <a:p>
            <a:pPr indent="-285750" lvl="1" marL="7429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전투병 막사는 최대 8개까지 건설할 수 있다. (변경될 수 있음)</a:t>
            </a:r>
          </a:p>
          <a:p>
            <a:pPr indent="-285750" lvl="1" marL="7429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전투병 막사를 건설하면 보유 병력 상한이 증가한다.</a:t>
            </a:r>
          </a:p>
          <a:p>
            <a:pPr indent="-285750" lvl="2" marL="12001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Font typeface="Noto Sans Symbols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업그레이드 및 철거</a:t>
            </a:r>
          </a:p>
          <a:p>
            <a:pPr indent="-285750" lvl="1" marL="7429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전투병 막사는 업그레이드가 가능한 건물이다.</a:t>
            </a:r>
          </a:p>
          <a:p>
            <a:pPr indent="-285750" lvl="1" marL="7429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전투병 막사는 철거가 가능한 건물이다.</a:t>
            </a:r>
          </a:p>
          <a:p>
            <a:pPr indent="-285750" lvl="1" marL="7429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/>
          <p:nvPr/>
        </p:nvSpPr>
        <p:spPr>
          <a:xfrm>
            <a:off x="636104" y="365760"/>
            <a:ext cx="432522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‘보유 가능 최대 병력 수 증가’ 효과 정의</a:t>
            </a:r>
          </a:p>
        </p:txBody>
      </p:sp>
      <p:sp>
        <p:nvSpPr>
          <p:cNvPr id="102" name="Shape 102"/>
          <p:cNvSpPr txBox="1"/>
          <p:nvPr/>
        </p:nvSpPr>
        <p:spPr>
          <a:xfrm>
            <a:off x="1152940" y="806654"/>
            <a:ext cx="9923227" cy="59093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보유 가능 최대 병력 수</a:t>
            </a:r>
          </a:p>
          <a:p>
            <a:pPr indent="-285750" lvl="1" marL="7429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모든 유저는 보유할 수 있는 병력 수의 최대치를 가진다.</a:t>
            </a:r>
          </a:p>
          <a:p>
            <a:pPr indent="-285750" lvl="2" marL="12001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이하의 모든 병력을 포함한다.</a:t>
            </a:r>
          </a:p>
          <a:p>
            <a:pPr indent="-342900" lvl="3" marL="171450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AutoNum type="arabicParenR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타운 내에 대기 중인 병력</a:t>
            </a:r>
          </a:p>
          <a:p>
            <a:pPr indent="-342900" lvl="3" marL="171450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AutoNum type="arabicParenR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다른 타운 및 필드 오브젝트에 지원 중인 병력</a:t>
            </a:r>
          </a:p>
          <a:p>
            <a:pPr indent="-342900" lvl="3" marL="171450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AutoNum type="arabicParenR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집결 대기 중인 병력</a:t>
            </a:r>
          </a:p>
          <a:p>
            <a:pPr indent="-342900" lvl="3" marL="171450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AutoNum type="arabicParenR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기타 필드의 모든 병력</a:t>
            </a:r>
          </a:p>
          <a:p>
            <a:pPr indent="-342900" lvl="3" marL="171450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Font typeface="Arial"/>
              <a:buAutoNum type="arabicParenR"/>
            </a:pPr>
            <a:r>
              <a:rPr lang="en-US">
                <a:solidFill>
                  <a:schemeClr val="dk1"/>
                </a:solidFill>
              </a:rPr>
              <a:t>병영에서 훈련 중인 병력</a:t>
            </a:r>
          </a:p>
          <a:p>
            <a:pPr indent="-342900" lvl="3" marL="171450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Font typeface="Arial"/>
              <a:buAutoNum type="arabicParenR"/>
            </a:pPr>
            <a:r>
              <a:rPr lang="en-US">
                <a:solidFill>
                  <a:schemeClr val="dk1"/>
                </a:solidFill>
              </a:rPr>
              <a:t>병원에서 치료 중인 부상병 (아직 치료를 시작하지 않은 부상병은 포함하지 않는다.)</a:t>
            </a:r>
          </a:p>
          <a:p>
            <a:pPr indent="-285750" lvl="2" marL="12001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유저는 자신이 보유할 수 있는 최대 병력 수를 초과하게 병력을 생산할 수 없다.</a:t>
            </a:r>
          </a:p>
          <a:p>
            <a:pPr indent="-285750" lvl="1" marL="7429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보유 가능 최대 병력 수는 유저의 캐슬 레벨에 비례하여 증가한다. (각 레벨 별 최대 수치 테이블 정의)</a:t>
            </a:r>
          </a:p>
          <a:p>
            <a:pPr indent="-285750" lvl="1" marL="7429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캐슬 레벨에 의한 값과 모든 전투병 막사의 값을 합산하여 적용한다.</a:t>
            </a:r>
          </a:p>
          <a:p>
            <a:pPr indent="-285750" lvl="2" marL="12001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Font typeface="Noto Sans Symbols"/>
              <a:buChar char="✓"/>
            </a:pPr>
            <a:r>
              <a:rPr lang="en-US">
                <a:solidFill>
                  <a:schemeClr val="dk1"/>
                </a:solidFill>
              </a:rPr>
              <a:t>테이블에 정의된 기준값을 모두 합친 값을 사용한다.</a:t>
            </a:r>
          </a:p>
          <a:p>
            <a:pPr indent="-285750" lvl="1" marL="7429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예외사항</a:t>
            </a:r>
          </a:p>
          <a:p>
            <a:pPr indent="-285750" lvl="2" marL="12001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전투병 막사 철거로 인해 현재 보유 중인 병력이 보유 가능 최대 병력 수를 초과하게 될 경우</a:t>
            </a:r>
          </a:p>
          <a:p>
            <a:pPr indent="-285750" lvl="3" marL="16573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➢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현재 보유 중인 병력이 최대치 미만이 될 때까지 최대치를 초과하는 것을 허용하지만, 추가로 유닛을 생산할 수는 없다.</a:t>
            </a:r>
          </a:p>
          <a:p>
            <a:pPr indent="-285750" lvl="1" marL="7429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1" marL="7429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/>
          <p:nvPr/>
        </p:nvSpPr>
        <p:spPr>
          <a:xfrm>
            <a:off x="438458" y="1327873"/>
            <a:ext cx="2220839" cy="1990905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9" name="Shape 10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926" y="1776346"/>
            <a:ext cx="1247895" cy="71754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0" name="Shape 110"/>
          <p:cNvGrpSpPr/>
          <p:nvPr/>
        </p:nvGrpSpPr>
        <p:grpSpPr>
          <a:xfrm>
            <a:off x="1580059" y="2380283"/>
            <a:ext cx="761747" cy="651951"/>
            <a:chOff x="1176662" y="2547988"/>
            <a:chExt cx="761747" cy="651951"/>
          </a:xfrm>
        </p:grpSpPr>
        <p:sp>
          <p:nvSpPr>
            <p:cNvPr id="111" name="Shape 111"/>
            <p:cNvSpPr/>
            <p:nvPr/>
          </p:nvSpPr>
          <p:spPr>
            <a:xfrm>
              <a:off x="1291950" y="2547988"/>
              <a:ext cx="493846" cy="466531"/>
            </a:xfrm>
            <a:prstGeom prst="ellipse">
              <a:avLst/>
            </a:prstGeom>
            <a:solidFill>
              <a:srgbClr val="3F3F3F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Shape 112"/>
            <p:cNvSpPr/>
            <p:nvPr/>
          </p:nvSpPr>
          <p:spPr>
            <a:xfrm>
              <a:off x="1176662" y="2969108"/>
              <a:ext cx="761747" cy="2308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US" sz="9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업그레이드</a:t>
              </a:r>
            </a:p>
          </p:txBody>
        </p:sp>
        <p:sp>
          <p:nvSpPr>
            <p:cNvPr id="113" name="Shape 113"/>
            <p:cNvSpPr/>
            <p:nvPr/>
          </p:nvSpPr>
          <p:spPr>
            <a:xfrm rot="-5400000">
              <a:off x="1347248" y="2594641"/>
              <a:ext cx="376003" cy="375435"/>
            </a:xfrm>
            <a:prstGeom prst="stripedRightArrow">
              <a:avLst>
                <a:gd fmla="val 50000" name="adj1"/>
                <a:gd fmla="val 50000" name="adj2"/>
              </a:avLst>
            </a:prstGeom>
            <a:gradFill>
              <a:gsLst>
                <a:gs pos="0">
                  <a:srgbClr val="FFDC9B"/>
                </a:gs>
                <a:gs pos="50000">
                  <a:srgbClr val="FFD68D"/>
                </a:gs>
                <a:gs pos="100000">
                  <a:srgbClr val="FFD478"/>
                </a:gs>
              </a:gsLst>
              <a:lin ang="5400000" scaled="0"/>
            </a:gradFill>
            <a:ln cap="flat" cmpd="sng" w="9525">
              <a:solidFill>
                <a:schemeClr val="accent4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4" name="Shape 114"/>
          <p:cNvGrpSpPr/>
          <p:nvPr/>
        </p:nvGrpSpPr>
        <p:grpSpPr>
          <a:xfrm>
            <a:off x="865919" y="2372519"/>
            <a:ext cx="646331" cy="668246"/>
            <a:chOff x="503468" y="2219100"/>
            <a:chExt cx="646331" cy="668246"/>
          </a:xfrm>
        </p:grpSpPr>
        <p:sp>
          <p:nvSpPr>
            <p:cNvPr id="115" name="Shape 115"/>
            <p:cNvSpPr/>
            <p:nvPr/>
          </p:nvSpPr>
          <p:spPr>
            <a:xfrm>
              <a:off x="569166" y="2239350"/>
              <a:ext cx="493846" cy="466531"/>
            </a:xfrm>
            <a:prstGeom prst="ellipse">
              <a:avLst/>
            </a:prstGeom>
            <a:solidFill>
              <a:srgbClr val="3F3F3F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Shape 116"/>
            <p:cNvSpPr/>
            <p:nvPr/>
          </p:nvSpPr>
          <p:spPr>
            <a:xfrm>
              <a:off x="503468" y="2656514"/>
              <a:ext cx="646331" cy="2308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US" sz="9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세부정보</a:t>
              </a:r>
            </a:p>
          </p:txBody>
        </p:sp>
        <p:pic>
          <p:nvPicPr>
            <p:cNvPr id="117" name="Shape 11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15089" y="2219100"/>
              <a:ext cx="606924" cy="54122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8" name="Shape 118"/>
          <p:cNvSpPr/>
          <p:nvPr/>
        </p:nvSpPr>
        <p:spPr>
          <a:xfrm>
            <a:off x="215538" y="142595"/>
            <a:ext cx="328166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전투병 막사 기본 아이콘 설명</a:t>
            </a:r>
          </a:p>
        </p:txBody>
      </p:sp>
      <p:sp>
        <p:nvSpPr>
          <p:cNvPr id="119" name="Shape 119"/>
          <p:cNvSpPr/>
          <p:nvPr/>
        </p:nvSpPr>
        <p:spPr>
          <a:xfrm>
            <a:off x="438154" y="3390494"/>
            <a:ext cx="2220839" cy="1990905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0" name="Shape 1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926" y="4202858"/>
            <a:ext cx="1247895" cy="717540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Shape 121"/>
          <p:cNvSpPr/>
          <p:nvPr/>
        </p:nvSpPr>
        <p:spPr>
          <a:xfrm>
            <a:off x="1288850" y="3614333"/>
            <a:ext cx="493846" cy="466531"/>
          </a:xfrm>
          <a:prstGeom prst="ellipse">
            <a:avLst/>
          </a:prstGeom>
          <a:solidFill>
            <a:srgbClr val="3F3F3F"/>
          </a:solidFill>
          <a:ln cap="flat" cmpd="sng" w="28575">
            <a:solidFill>
              <a:srgbClr val="FFFFFF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Shape 122"/>
          <p:cNvSpPr/>
          <p:nvPr/>
        </p:nvSpPr>
        <p:spPr>
          <a:xfrm>
            <a:off x="1300055" y="3688982"/>
            <a:ext cx="492442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무료</a:t>
            </a:r>
          </a:p>
        </p:txBody>
      </p:sp>
      <p:sp>
        <p:nvSpPr>
          <p:cNvPr id="123" name="Shape 123"/>
          <p:cNvSpPr/>
          <p:nvPr/>
        </p:nvSpPr>
        <p:spPr>
          <a:xfrm>
            <a:off x="2991536" y="1503120"/>
            <a:ext cx="6929263" cy="8309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171450" lvl="0" marL="1714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마을에서 전투병 막사를 터치 시 나오는 정보 입니다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lang="en-US" sz="12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세부 정보 : 세부 정보 화면으로 이동 합니다</a:t>
            </a: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(15p)</a:t>
            </a:r>
          </a:p>
          <a:p>
            <a:pPr indent="-171450" lvl="0" marL="1714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lang="en-US" sz="12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업그레이드 : 업그레이드 정보 화면으로 이동 합니다.</a:t>
            </a: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(10p)</a:t>
            </a:r>
          </a:p>
        </p:txBody>
      </p:sp>
      <p:cxnSp>
        <p:nvCxnSpPr>
          <p:cNvPr id="124" name="Shape 124"/>
          <p:cNvCxnSpPr/>
          <p:nvPr/>
        </p:nvCxnSpPr>
        <p:spPr>
          <a:xfrm>
            <a:off x="1007032" y="1675953"/>
            <a:ext cx="1007901" cy="0"/>
          </a:xfrm>
          <a:prstGeom prst="straightConnector1">
            <a:avLst/>
          </a:prstGeom>
          <a:noFill/>
          <a:ln cap="flat" cmpd="sng" w="9525">
            <a:solidFill>
              <a:srgbClr val="BF9000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125" name="Shape 125"/>
          <p:cNvSpPr/>
          <p:nvPr/>
        </p:nvSpPr>
        <p:spPr>
          <a:xfrm>
            <a:off x="1087641" y="1432230"/>
            <a:ext cx="870750" cy="246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전투병 막사</a:t>
            </a:r>
          </a:p>
        </p:txBody>
      </p:sp>
      <p:cxnSp>
        <p:nvCxnSpPr>
          <p:cNvPr id="126" name="Shape 126"/>
          <p:cNvCxnSpPr/>
          <p:nvPr/>
        </p:nvCxnSpPr>
        <p:spPr>
          <a:xfrm>
            <a:off x="796104" y="1442236"/>
            <a:ext cx="1007901" cy="0"/>
          </a:xfrm>
          <a:prstGeom prst="straightConnector1">
            <a:avLst/>
          </a:prstGeom>
          <a:noFill/>
          <a:ln cap="flat" cmpd="sng" w="9525">
            <a:solidFill>
              <a:srgbClr val="BF9000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127" name="Shape 127"/>
          <p:cNvCxnSpPr/>
          <p:nvPr/>
        </p:nvCxnSpPr>
        <p:spPr>
          <a:xfrm rot="-5400000">
            <a:off x="1897600" y="1570646"/>
            <a:ext cx="215999" cy="0"/>
          </a:xfrm>
          <a:prstGeom prst="straightConnector1">
            <a:avLst/>
          </a:prstGeom>
          <a:noFill/>
          <a:ln cap="flat" cmpd="sng" w="38100">
            <a:solidFill>
              <a:srgbClr val="FFF2CC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128" name="Shape 128"/>
          <p:cNvCxnSpPr/>
          <p:nvPr/>
        </p:nvCxnSpPr>
        <p:spPr>
          <a:xfrm rot="-5400000">
            <a:off x="920996" y="1564425"/>
            <a:ext cx="215999" cy="0"/>
          </a:xfrm>
          <a:prstGeom prst="straightConnector1">
            <a:avLst/>
          </a:prstGeom>
          <a:noFill/>
          <a:ln cap="flat" cmpd="sng" w="38100">
            <a:solidFill>
              <a:srgbClr val="FFF2CC"/>
            </a:solidFill>
            <a:prstDash val="solid"/>
            <a:miter/>
            <a:headEnd len="med" w="med" type="none"/>
            <a:tailEnd len="med" w="med" type="none"/>
          </a:ln>
        </p:spPr>
      </p:cxnSp>
      <p:grpSp>
        <p:nvGrpSpPr>
          <p:cNvPr id="129" name="Shape 129"/>
          <p:cNvGrpSpPr/>
          <p:nvPr/>
        </p:nvGrpSpPr>
        <p:grpSpPr>
          <a:xfrm>
            <a:off x="2070971" y="859272"/>
            <a:ext cx="3835307" cy="674512"/>
            <a:chOff x="6975113" y="1300325"/>
            <a:chExt cx="3835307" cy="897776"/>
          </a:xfrm>
        </p:grpSpPr>
        <p:sp>
          <p:nvSpPr>
            <p:cNvPr id="130" name="Shape 130"/>
            <p:cNvSpPr/>
            <p:nvPr/>
          </p:nvSpPr>
          <p:spPr>
            <a:xfrm>
              <a:off x="8239613" y="1300325"/>
              <a:ext cx="2570807" cy="646553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US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해당 건물 이름 정보를 알려줍니다</a:t>
              </a:r>
            </a:p>
          </p:txBody>
        </p:sp>
        <p:cxnSp>
          <p:nvCxnSpPr>
            <p:cNvPr id="131" name="Shape 131"/>
            <p:cNvCxnSpPr>
              <a:stCxn id="130" idx="1"/>
            </p:cNvCxnSpPr>
            <p:nvPr/>
          </p:nvCxnSpPr>
          <p:spPr>
            <a:xfrm flipH="1">
              <a:off x="6975113" y="1623601"/>
              <a:ext cx="1264500" cy="574500"/>
            </a:xfrm>
            <a:prstGeom prst="straightConnector1">
              <a:avLst/>
            </a:prstGeom>
            <a:noFill/>
            <a:ln cap="flat" cmpd="sng" w="28575">
              <a:solidFill>
                <a:schemeClr val="accent4"/>
              </a:solidFill>
              <a:prstDash val="solid"/>
              <a:miter/>
              <a:headEnd len="med" w="med" type="none"/>
              <a:tailEnd len="lg" w="lg" type="triangle"/>
            </a:ln>
          </p:spPr>
        </p:cxnSp>
      </p:grpSp>
      <p:sp>
        <p:nvSpPr>
          <p:cNvPr id="132" name="Shape 132"/>
          <p:cNvSpPr/>
          <p:nvPr/>
        </p:nvSpPr>
        <p:spPr>
          <a:xfrm>
            <a:off x="2994838" y="3468296"/>
            <a:ext cx="8341856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171450" lvl="0" marL="1714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해당 건물 무료 업그레이드&amp;철거 시 ‘</a:t>
            </a:r>
            <a:r>
              <a:rPr lang="en-US" sz="12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무료 가속’</a:t>
            </a: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이 가능한 경우 나오는 아이콘 입니다.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무료 아이콘은 5분 미만의 건설 시간이 남았을 시, 등장하는 아이콘 입니다.</a:t>
            </a:r>
          </a:p>
          <a:p>
            <a:pPr indent="-171450" lvl="0" marL="1714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무료 아이콘을 클릭 시 해당 건설 하는 시간을 무시 하고 바로 건설이 진행됩니다.</a:t>
            </a:r>
          </a:p>
          <a:p>
            <a:pPr indent="-171450" lvl="0" marL="1714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무료 건설 시간은 VIP기능을 활성화 하였을 시, VIP등급에 따라 무료 건설 시간이 다릅니다.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※ 무료 아이콘을 클릭 하여 건물 건설 완료 시 3초간 나오는 알림 팝업창이 나오도록 합니다.</a:t>
            </a:r>
          </a:p>
          <a:p>
            <a:pPr indent="-228600" lvl="0" marL="22860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Shape 133"/>
          <p:cNvSpPr/>
          <p:nvPr/>
        </p:nvSpPr>
        <p:spPr>
          <a:xfrm>
            <a:off x="2997282" y="4864737"/>
            <a:ext cx="2634755" cy="419876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LV 30 전투병 막사 업그레이드 완료</a:t>
            </a:r>
          </a:p>
        </p:txBody>
      </p:sp>
      <p:cxnSp>
        <p:nvCxnSpPr>
          <p:cNvPr id="134" name="Shape 134"/>
          <p:cNvCxnSpPr/>
          <p:nvPr/>
        </p:nvCxnSpPr>
        <p:spPr>
          <a:xfrm flipH="1" rot="10800000">
            <a:off x="2991536" y="4855406"/>
            <a:ext cx="2627999" cy="9331"/>
          </a:xfrm>
          <a:prstGeom prst="straightConnector1">
            <a:avLst/>
          </a:prstGeom>
          <a:noFill/>
          <a:ln cap="flat" cmpd="sng" w="28575">
            <a:solidFill>
              <a:srgbClr val="FFC000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135" name="Shape 135"/>
          <p:cNvCxnSpPr/>
          <p:nvPr/>
        </p:nvCxnSpPr>
        <p:spPr>
          <a:xfrm flipH="1" rot="10800000">
            <a:off x="3019350" y="5279179"/>
            <a:ext cx="2627999" cy="9331"/>
          </a:xfrm>
          <a:prstGeom prst="straightConnector1">
            <a:avLst/>
          </a:prstGeom>
          <a:noFill/>
          <a:ln cap="flat" cmpd="sng" w="28575">
            <a:solidFill>
              <a:srgbClr val="FFC000"/>
            </a:solidFill>
            <a:prstDash val="solid"/>
            <a:miter/>
            <a:headEnd len="med" w="med" type="none"/>
            <a:tailEnd len="med" w="med" type="none"/>
          </a:ln>
        </p:spPr>
      </p:cxnSp>
      <p:pic>
        <p:nvPicPr>
          <p:cNvPr id="136" name="Shape 13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13893" y="4208821"/>
            <a:ext cx="1375301" cy="100192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7" name="Shape 137"/>
          <p:cNvGrpSpPr/>
          <p:nvPr/>
        </p:nvGrpSpPr>
        <p:grpSpPr>
          <a:xfrm>
            <a:off x="1120008" y="4859713"/>
            <a:ext cx="834311" cy="121725"/>
            <a:chOff x="1005733" y="1878158"/>
            <a:chExt cx="834311" cy="121725"/>
          </a:xfrm>
        </p:grpSpPr>
        <p:sp>
          <p:nvSpPr>
            <p:cNvPr id="138" name="Shape 138"/>
            <p:cNvSpPr/>
            <p:nvPr/>
          </p:nvSpPr>
          <p:spPr>
            <a:xfrm>
              <a:off x="1005887" y="1880477"/>
              <a:ext cx="834157" cy="119405"/>
            </a:xfrm>
            <a:prstGeom prst="rect">
              <a:avLst/>
            </a:prstGeom>
            <a:solidFill>
              <a:schemeClr val="dk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Shape 139"/>
            <p:cNvSpPr/>
            <p:nvPr/>
          </p:nvSpPr>
          <p:spPr>
            <a:xfrm>
              <a:off x="1005733" y="1878158"/>
              <a:ext cx="670938" cy="121725"/>
            </a:xfrm>
            <a:prstGeom prst="rect">
              <a:avLst/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en-US" sz="7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   00:04:59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/>
          <p:nvPr/>
        </p:nvSpPr>
        <p:spPr>
          <a:xfrm>
            <a:off x="215538" y="142595"/>
            <a:ext cx="382508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전투병 막사 건설 상태 아이콘 설명</a:t>
            </a:r>
          </a:p>
        </p:txBody>
      </p:sp>
      <p:sp>
        <p:nvSpPr>
          <p:cNvPr id="146" name="Shape 146"/>
          <p:cNvSpPr/>
          <p:nvPr/>
        </p:nvSpPr>
        <p:spPr>
          <a:xfrm>
            <a:off x="2885315" y="2289731"/>
            <a:ext cx="2634755" cy="419876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LV 30 전투병 막사 건설 완료</a:t>
            </a:r>
          </a:p>
        </p:txBody>
      </p:sp>
      <p:cxnSp>
        <p:nvCxnSpPr>
          <p:cNvPr id="147" name="Shape 147"/>
          <p:cNvCxnSpPr/>
          <p:nvPr/>
        </p:nvCxnSpPr>
        <p:spPr>
          <a:xfrm flipH="1" rot="10800000">
            <a:off x="2879569" y="2280400"/>
            <a:ext cx="2627999" cy="9331"/>
          </a:xfrm>
          <a:prstGeom prst="straightConnector1">
            <a:avLst/>
          </a:prstGeom>
          <a:noFill/>
          <a:ln cap="flat" cmpd="sng" w="28575">
            <a:solidFill>
              <a:srgbClr val="FFC000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148" name="Shape 148"/>
          <p:cNvCxnSpPr/>
          <p:nvPr/>
        </p:nvCxnSpPr>
        <p:spPr>
          <a:xfrm flipH="1" rot="10800000">
            <a:off x="2907383" y="2704174"/>
            <a:ext cx="2627999" cy="9331"/>
          </a:xfrm>
          <a:prstGeom prst="straightConnector1">
            <a:avLst/>
          </a:prstGeom>
          <a:noFill/>
          <a:ln cap="flat" cmpd="sng" w="28575">
            <a:solidFill>
              <a:srgbClr val="FFC000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149" name="Shape 149"/>
          <p:cNvSpPr/>
          <p:nvPr/>
        </p:nvSpPr>
        <p:spPr>
          <a:xfrm>
            <a:off x="322333" y="806466"/>
            <a:ext cx="2220839" cy="1990905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0" name="Shape 1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8800" y="1254940"/>
            <a:ext cx="1247895" cy="71754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Shape 151"/>
          <p:cNvSpPr/>
          <p:nvPr/>
        </p:nvSpPr>
        <p:spPr>
          <a:xfrm>
            <a:off x="453041" y="1717944"/>
            <a:ext cx="493846" cy="466531"/>
          </a:xfrm>
          <a:prstGeom prst="ellipse">
            <a:avLst/>
          </a:prstGeom>
          <a:solidFill>
            <a:srgbClr val="3F3F3F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Shape 152"/>
          <p:cNvSpPr/>
          <p:nvPr/>
        </p:nvSpPr>
        <p:spPr>
          <a:xfrm>
            <a:off x="1868116" y="1717944"/>
            <a:ext cx="493846" cy="466531"/>
          </a:xfrm>
          <a:prstGeom prst="ellipse">
            <a:avLst/>
          </a:prstGeom>
          <a:solidFill>
            <a:srgbClr val="3F3F3F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Shape 153"/>
          <p:cNvSpPr/>
          <p:nvPr/>
        </p:nvSpPr>
        <p:spPr>
          <a:xfrm>
            <a:off x="387342" y="2135108"/>
            <a:ext cx="646331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세부정보</a:t>
            </a:r>
          </a:p>
        </p:txBody>
      </p:sp>
      <p:sp>
        <p:nvSpPr>
          <p:cNvPr id="154" name="Shape 154"/>
          <p:cNvSpPr/>
          <p:nvPr/>
        </p:nvSpPr>
        <p:spPr>
          <a:xfrm>
            <a:off x="1107191" y="2455789"/>
            <a:ext cx="646331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즉시가속</a:t>
            </a:r>
          </a:p>
        </p:txBody>
      </p:sp>
      <p:sp>
        <p:nvSpPr>
          <p:cNvPr id="155" name="Shape 155"/>
          <p:cNvSpPr/>
          <p:nvPr/>
        </p:nvSpPr>
        <p:spPr>
          <a:xfrm>
            <a:off x="1919242" y="2175756"/>
            <a:ext cx="415498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가속</a:t>
            </a:r>
          </a:p>
        </p:txBody>
      </p:sp>
      <p:pic>
        <p:nvPicPr>
          <p:cNvPr id="156" name="Shape 15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8962" y="1697693"/>
            <a:ext cx="606924" cy="5412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7" name="Shape 157"/>
          <p:cNvCxnSpPr/>
          <p:nvPr/>
        </p:nvCxnSpPr>
        <p:spPr>
          <a:xfrm>
            <a:off x="890905" y="1154548"/>
            <a:ext cx="1007901" cy="0"/>
          </a:xfrm>
          <a:prstGeom prst="straightConnector1">
            <a:avLst/>
          </a:prstGeom>
          <a:noFill/>
          <a:ln cap="flat" cmpd="sng" w="9525">
            <a:solidFill>
              <a:srgbClr val="BF9000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158" name="Shape 158"/>
          <p:cNvSpPr/>
          <p:nvPr/>
        </p:nvSpPr>
        <p:spPr>
          <a:xfrm>
            <a:off x="1014462" y="910825"/>
            <a:ext cx="870750" cy="246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전투병 막사</a:t>
            </a:r>
          </a:p>
        </p:txBody>
      </p:sp>
      <p:cxnSp>
        <p:nvCxnSpPr>
          <p:cNvPr id="159" name="Shape 159"/>
          <p:cNvCxnSpPr/>
          <p:nvPr/>
        </p:nvCxnSpPr>
        <p:spPr>
          <a:xfrm>
            <a:off x="722927" y="920829"/>
            <a:ext cx="1007901" cy="0"/>
          </a:xfrm>
          <a:prstGeom prst="straightConnector1">
            <a:avLst/>
          </a:prstGeom>
          <a:noFill/>
          <a:ln cap="flat" cmpd="sng" w="9525">
            <a:solidFill>
              <a:srgbClr val="BF9000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160" name="Shape 160"/>
          <p:cNvCxnSpPr/>
          <p:nvPr/>
        </p:nvCxnSpPr>
        <p:spPr>
          <a:xfrm rot="-5400000">
            <a:off x="1781474" y="1049240"/>
            <a:ext cx="215999" cy="0"/>
          </a:xfrm>
          <a:prstGeom prst="straightConnector1">
            <a:avLst/>
          </a:prstGeom>
          <a:noFill/>
          <a:ln cap="flat" cmpd="sng" w="38100">
            <a:solidFill>
              <a:srgbClr val="FFF2CC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161" name="Shape 161"/>
          <p:cNvCxnSpPr/>
          <p:nvPr/>
        </p:nvCxnSpPr>
        <p:spPr>
          <a:xfrm rot="-5400000">
            <a:off x="804870" y="1043019"/>
            <a:ext cx="215999" cy="0"/>
          </a:xfrm>
          <a:prstGeom prst="straightConnector1">
            <a:avLst/>
          </a:prstGeom>
          <a:noFill/>
          <a:ln cap="flat" cmpd="sng" w="38100">
            <a:solidFill>
              <a:srgbClr val="FFF2CC"/>
            </a:solidFill>
            <a:prstDash val="solid"/>
            <a:miter/>
            <a:headEnd len="med" w="med" type="none"/>
            <a:tailEnd len="med" w="med" type="none"/>
          </a:ln>
        </p:spPr>
      </p:cxnSp>
      <p:pic>
        <p:nvPicPr>
          <p:cNvPr id="162" name="Shape 1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840046" y="1648680"/>
            <a:ext cx="631557" cy="631557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Shape 163"/>
          <p:cNvSpPr/>
          <p:nvPr/>
        </p:nvSpPr>
        <p:spPr>
          <a:xfrm>
            <a:off x="6323091" y="2354615"/>
            <a:ext cx="1301959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3초간 알림 팝업</a:t>
            </a:r>
          </a:p>
        </p:txBody>
      </p:sp>
      <p:sp>
        <p:nvSpPr>
          <p:cNvPr id="164" name="Shape 164"/>
          <p:cNvSpPr/>
          <p:nvPr/>
        </p:nvSpPr>
        <p:spPr>
          <a:xfrm>
            <a:off x="5673407" y="2392213"/>
            <a:ext cx="604158" cy="215616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Shape 165"/>
          <p:cNvSpPr/>
          <p:nvPr/>
        </p:nvSpPr>
        <p:spPr>
          <a:xfrm>
            <a:off x="310115" y="3682660"/>
            <a:ext cx="2927605" cy="1994622"/>
          </a:xfrm>
          <a:prstGeom prst="roundRect">
            <a:avLst>
              <a:gd fmla="val 3101" name="adj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영주님! 일정량의 크라운을 사용하시면 현재 작업을 즉시 완성 하실 수 있습니다!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1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1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남은 시간 : 02:30:30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Shape 166"/>
          <p:cNvSpPr/>
          <p:nvPr/>
        </p:nvSpPr>
        <p:spPr>
          <a:xfrm>
            <a:off x="1101013" y="5095700"/>
            <a:ext cx="1311093" cy="477578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7" name="Shape 16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256016" y="5328907"/>
            <a:ext cx="241230" cy="230584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Shape 168"/>
          <p:cNvSpPr/>
          <p:nvPr/>
        </p:nvSpPr>
        <p:spPr>
          <a:xfrm>
            <a:off x="1562563" y="5309837"/>
            <a:ext cx="633507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30000</a:t>
            </a:r>
          </a:p>
        </p:txBody>
      </p:sp>
      <p:sp>
        <p:nvSpPr>
          <p:cNvPr id="169" name="Shape 169"/>
          <p:cNvSpPr/>
          <p:nvPr/>
        </p:nvSpPr>
        <p:spPr>
          <a:xfrm>
            <a:off x="1113425" y="5080466"/>
            <a:ext cx="1298682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즉시 가속</a:t>
            </a:r>
          </a:p>
        </p:txBody>
      </p:sp>
      <p:sp>
        <p:nvSpPr>
          <p:cNvPr id="170" name="Shape 170"/>
          <p:cNvSpPr/>
          <p:nvPr/>
        </p:nvSpPr>
        <p:spPr>
          <a:xfrm>
            <a:off x="2882871" y="846803"/>
            <a:ext cx="8341856" cy="13849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171450" lvl="0" marL="1714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해당 건물 업그레이드 상태에서 나오는 아이콘 입니다.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즉시 가속 아이콘 : 즉시 아이콘 클릭 시 크라운을 소모 하여 바로 업그레이드 가능 합니다.</a:t>
            </a:r>
          </a:p>
          <a:p>
            <a:pPr indent="-171450" lvl="0" marL="1714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가속 아이콘 : 가속 아이콘을 클릭 시 가속 아이템 사용 팝업이 호출 됩니다. (자세한 내용은 다음 페이지에서 확인)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※ 가속 아이콘의 경우 가속 아이템이 없는 경우 알림 팝업이 3초 동안 나오도록 처리.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※ 건물 업그레이드 완료 시 알림 팝업이 호출 되며, 3초간 유지 된 후, 사라집니다.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1" name="Shape 171"/>
          <p:cNvCxnSpPr>
            <a:stCxn id="154" idx="2"/>
            <a:endCxn id="165" idx="0"/>
          </p:cNvCxnSpPr>
          <p:nvPr/>
        </p:nvCxnSpPr>
        <p:spPr>
          <a:xfrm>
            <a:off x="1430356" y="2686621"/>
            <a:ext cx="343499" cy="9960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172" name="Shape 172"/>
          <p:cNvSpPr/>
          <p:nvPr/>
        </p:nvSpPr>
        <p:spPr>
          <a:xfrm>
            <a:off x="253850" y="5736775"/>
            <a:ext cx="2996333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 건물 건설 진행 중 상태의 경우 팝업 &gt;</a:t>
            </a:r>
          </a:p>
        </p:txBody>
      </p:sp>
      <p:sp>
        <p:nvSpPr>
          <p:cNvPr id="173" name="Shape 173"/>
          <p:cNvSpPr/>
          <p:nvPr/>
        </p:nvSpPr>
        <p:spPr>
          <a:xfrm>
            <a:off x="276806" y="6212932"/>
            <a:ext cx="9324392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※ 건물 업그레이드 비용은 시간에 따라 모든 건물이 공통으로 사용 하게 되어집니다.</a:t>
            </a:r>
          </a:p>
        </p:txBody>
      </p:sp>
      <p:sp>
        <p:nvSpPr>
          <p:cNvPr id="174" name="Shape 174"/>
          <p:cNvSpPr/>
          <p:nvPr/>
        </p:nvSpPr>
        <p:spPr>
          <a:xfrm>
            <a:off x="5999657" y="2704174"/>
            <a:ext cx="2634755" cy="419876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보유 중인 가속 아이템이 없습니다</a:t>
            </a:r>
          </a:p>
        </p:txBody>
      </p:sp>
      <p:cxnSp>
        <p:nvCxnSpPr>
          <p:cNvPr id="175" name="Shape 175"/>
          <p:cNvCxnSpPr/>
          <p:nvPr/>
        </p:nvCxnSpPr>
        <p:spPr>
          <a:xfrm flipH="1" rot="10800000">
            <a:off x="5993912" y="2694843"/>
            <a:ext cx="2627999" cy="9331"/>
          </a:xfrm>
          <a:prstGeom prst="straightConnector1">
            <a:avLst/>
          </a:prstGeom>
          <a:noFill/>
          <a:ln cap="flat" cmpd="sng" w="28575">
            <a:solidFill>
              <a:srgbClr val="FFC000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176" name="Shape 176"/>
          <p:cNvCxnSpPr/>
          <p:nvPr/>
        </p:nvCxnSpPr>
        <p:spPr>
          <a:xfrm flipH="1" rot="10800000">
            <a:off x="6006412" y="3147900"/>
            <a:ext cx="2627999" cy="9331"/>
          </a:xfrm>
          <a:prstGeom prst="straightConnector1">
            <a:avLst/>
          </a:prstGeom>
          <a:noFill/>
          <a:ln cap="flat" cmpd="sng" w="28575">
            <a:solidFill>
              <a:srgbClr val="FFC000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177" name="Shape 177"/>
          <p:cNvSpPr/>
          <p:nvPr/>
        </p:nvSpPr>
        <p:spPr>
          <a:xfrm>
            <a:off x="9437434" y="2769058"/>
            <a:ext cx="1301959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3초간 알림 팝업</a:t>
            </a:r>
          </a:p>
        </p:txBody>
      </p:sp>
      <p:sp>
        <p:nvSpPr>
          <p:cNvPr id="178" name="Shape 178"/>
          <p:cNvSpPr/>
          <p:nvPr/>
        </p:nvSpPr>
        <p:spPr>
          <a:xfrm>
            <a:off x="8787750" y="2806656"/>
            <a:ext cx="604158" cy="215616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Shape 179"/>
          <p:cNvSpPr/>
          <p:nvPr/>
        </p:nvSpPr>
        <p:spPr>
          <a:xfrm>
            <a:off x="1175825" y="2026582"/>
            <a:ext cx="493846" cy="466531"/>
          </a:xfrm>
          <a:prstGeom prst="ellipse">
            <a:avLst/>
          </a:prstGeom>
          <a:solidFill>
            <a:srgbClr val="3F3F3F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0" name="Shape 18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285254" y="2041763"/>
            <a:ext cx="265352" cy="253643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Shape 181"/>
          <p:cNvSpPr/>
          <p:nvPr/>
        </p:nvSpPr>
        <p:spPr>
          <a:xfrm>
            <a:off x="1197055" y="2264621"/>
            <a:ext cx="479617" cy="246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5000</a:t>
            </a:r>
          </a:p>
        </p:txBody>
      </p:sp>
      <p:sp>
        <p:nvSpPr>
          <p:cNvPr id="182" name="Shape 182"/>
          <p:cNvSpPr/>
          <p:nvPr/>
        </p:nvSpPr>
        <p:spPr>
          <a:xfrm>
            <a:off x="1005887" y="1880477"/>
            <a:ext cx="834157" cy="119405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" name="Shape 18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99618" y="1227266"/>
            <a:ext cx="1375301" cy="1001928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Shape 184"/>
          <p:cNvSpPr/>
          <p:nvPr/>
        </p:nvSpPr>
        <p:spPr>
          <a:xfrm>
            <a:off x="1005733" y="1878158"/>
            <a:ext cx="670938" cy="121725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 00:03:59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/>
          <p:nvPr/>
        </p:nvSpPr>
        <p:spPr>
          <a:xfrm>
            <a:off x="215538" y="142595"/>
            <a:ext cx="328166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전투병 막사 가속 아이템 사용</a:t>
            </a:r>
          </a:p>
        </p:txBody>
      </p:sp>
      <p:pic>
        <p:nvPicPr>
          <p:cNvPr id="191" name="Shape 1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72891" y="587854"/>
            <a:ext cx="3189069" cy="5688815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Shape 192"/>
          <p:cNvSpPr/>
          <p:nvPr/>
        </p:nvSpPr>
        <p:spPr>
          <a:xfrm>
            <a:off x="2953789" y="587854"/>
            <a:ext cx="3165195" cy="5688815"/>
          </a:xfrm>
          <a:prstGeom prst="rect">
            <a:avLst/>
          </a:prstGeom>
          <a:solidFill>
            <a:schemeClr val="dk1">
              <a:alpha val="21960"/>
            </a:schemeClr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Shape 193"/>
          <p:cNvSpPr/>
          <p:nvPr/>
        </p:nvSpPr>
        <p:spPr>
          <a:xfrm>
            <a:off x="2972646" y="930412"/>
            <a:ext cx="3172516" cy="425226"/>
          </a:xfrm>
          <a:prstGeom prst="rect">
            <a:avLst/>
          </a:prstGeom>
          <a:solidFill>
            <a:srgbClr val="C55A11">
              <a:alpha val="28235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BFBFBF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16:9</a:t>
            </a:r>
          </a:p>
        </p:txBody>
      </p:sp>
      <p:sp>
        <p:nvSpPr>
          <p:cNvPr id="194" name="Shape 194"/>
          <p:cNvSpPr/>
          <p:nvPr/>
        </p:nvSpPr>
        <p:spPr>
          <a:xfrm>
            <a:off x="2979966" y="4689014"/>
            <a:ext cx="3181996" cy="821457"/>
          </a:xfrm>
          <a:prstGeom prst="rect">
            <a:avLst/>
          </a:prstGeom>
          <a:solidFill>
            <a:srgbClr val="C55A11">
              <a:alpha val="28235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BFBFBF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16:9</a:t>
            </a:r>
          </a:p>
        </p:txBody>
      </p:sp>
      <p:sp>
        <p:nvSpPr>
          <p:cNvPr id="195" name="Shape 195"/>
          <p:cNvSpPr/>
          <p:nvPr/>
        </p:nvSpPr>
        <p:spPr>
          <a:xfrm>
            <a:off x="3371735" y="615700"/>
            <a:ext cx="2766879" cy="289995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6" name="Shape 19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36073" y="653241"/>
            <a:ext cx="279204" cy="229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Shape 19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389494" y="665368"/>
            <a:ext cx="278180" cy="229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Shape 19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742003" y="662572"/>
            <a:ext cx="279204" cy="229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Shape 19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077466" y="653241"/>
            <a:ext cx="237905" cy="229091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Shape 200"/>
          <p:cNvSpPr/>
          <p:nvPr/>
        </p:nvSpPr>
        <p:spPr>
          <a:xfrm>
            <a:off x="3610737" y="654958"/>
            <a:ext cx="514884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100.1K</a:t>
            </a:r>
          </a:p>
        </p:txBody>
      </p:sp>
      <p:sp>
        <p:nvSpPr>
          <p:cNvPr id="201" name="Shape 201"/>
          <p:cNvSpPr/>
          <p:nvPr/>
        </p:nvSpPr>
        <p:spPr>
          <a:xfrm>
            <a:off x="4266987" y="648737"/>
            <a:ext cx="514884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100.1K</a:t>
            </a:r>
          </a:p>
        </p:txBody>
      </p:sp>
      <p:sp>
        <p:nvSpPr>
          <p:cNvPr id="202" name="Shape 202"/>
          <p:cNvSpPr/>
          <p:nvPr/>
        </p:nvSpPr>
        <p:spPr>
          <a:xfrm>
            <a:off x="4969896" y="661175"/>
            <a:ext cx="514884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100.1K</a:t>
            </a:r>
          </a:p>
        </p:txBody>
      </p:sp>
      <p:sp>
        <p:nvSpPr>
          <p:cNvPr id="203" name="Shape 203"/>
          <p:cNvSpPr/>
          <p:nvPr/>
        </p:nvSpPr>
        <p:spPr>
          <a:xfrm>
            <a:off x="5663482" y="645624"/>
            <a:ext cx="514884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100.1K</a:t>
            </a:r>
          </a:p>
        </p:txBody>
      </p:sp>
      <p:cxnSp>
        <p:nvCxnSpPr>
          <p:cNvPr id="204" name="Shape 204"/>
          <p:cNvCxnSpPr/>
          <p:nvPr/>
        </p:nvCxnSpPr>
        <p:spPr>
          <a:xfrm>
            <a:off x="3162005" y="905695"/>
            <a:ext cx="2952000" cy="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grpSp>
        <p:nvGrpSpPr>
          <p:cNvPr id="205" name="Shape 205"/>
          <p:cNvGrpSpPr/>
          <p:nvPr/>
        </p:nvGrpSpPr>
        <p:grpSpPr>
          <a:xfrm>
            <a:off x="3048860" y="1491251"/>
            <a:ext cx="3020086" cy="2920326"/>
            <a:chOff x="1007929" y="1735975"/>
            <a:chExt cx="3020086" cy="2920326"/>
          </a:xfrm>
        </p:grpSpPr>
        <p:sp>
          <p:nvSpPr>
            <p:cNvPr id="206" name="Shape 206"/>
            <p:cNvSpPr/>
            <p:nvPr/>
          </p:nvSpPr>
          <p:spPr>
            <a:xfrm>
              <a:off x="1007929" y="1735975"/>
              <a:ext cx="3020086" cy="2920326"/>
            </a:xfrm>
            <a:prstGeom prst="roundRect">
              <a:avLst>
                <a:gd fmla="val 3101" name="adj"/>
              </a:avLst>
            </a:prstGeom>
            <a:solidFill>
              <a:schemeClr val="dk1"/>
            </a:solidFill>
            <a:ln cap="flat" cmpd="sng" w="12700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Shape 207"/>
            <p:cNvSpPr/>
            <p:nvPr/>
          </p:nvSpPr>
          <p:spPr>
            <a:xfrm>
              <a:off x="1035954" y="1755522"/>
              <a:ext cx="2971372" cy="311961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9A9A9A"/>
                </a:gs>
                <a:gs pos="50000">
                  <a:srgbClr val="8D8D8D"/>
                </a:gs>
                <a:gs pos="100000">
                  <a:srgbClr val="787878"/>
                </a:gs>
              </a:gsLst>
              <a:lin ang="5400000" scaled="0"/>
            </a:gra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Shape 208"/>
            <p:cNvSpPr/>
            <p:nvPr/>
          </p:nvSpPr>
          <p:spPr>
            <a:xfrm>
              <a:off x="1103888" y="3511282"/>
              <a:ext cx="2872438" cy="611363"/>
            </a:xfrm>
            <a:prstGeom prst="roundRect">
              <a:avLst>
                <a:gd fmla="val 16667" name="adj"/>
              </a:avLst>
            </a:prstGeom>
            <a:solidFill>
              <a:srgbClr val="C9C9C9"/>
            </a:solidFill>
            <a:ln cap="flat" cmpd="sng" w="19050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Shape 209"/>
            <p:cNvSpPr/>
            <p:nvPr/>
          </p:nvSpPr>
          <p:spPr>
            <a:xfrm>
              <a:off x="1854400" y="4196773"/>
              <a:ext cx="1311093" cy="326194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9A9A9A"/>
                </a:gs>
                <a:gs pos="50000">
                  <a:srgbClr val="8D8D8D"/>
                </a:gs>
                <a:gs pos="100000">
                  <a:srgbClr val="787878"/>
                </a:gs>
              </a:gsLst>
              <a:lin ang="5400000" scaled="0"/>
            </a:gra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1" lang="en-US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사용</a:t>
              </a:r>
            </a:p>
          </p:txBody>
        </p:sp>
        <p:pic>
          <p:nvPicPr>
            <p:cNvPr id="210" name="Shape 210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1358095" y="2533821"/>
              <a:ext cx="649914" cy="6388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1" name="Shape 211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2191546" y="2555807"/>
              <a:ext cx="635226" cy="6205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2" name="Shape 212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3048382" y="2547675"/>
              <a:ext cx="635226" cy="62054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3" name="Shape 213"/>
            <p:cNvSpPr/>
            <p:nvPr/>
          </p:nvSpPr>
          <p:spPr>
            <a:xfrm>
              <a:off x="1262899" y="3262735"/>
              <a:ext cx="827470" cy="2154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US" sz="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5분 건설 가속</a:t>
              </a:r>
            </a:p>
          </p:txBody>
        </p:sp>
        <p:sp>
          <p:nvSpPr>
            <p:cNvPr id="214" name="Shape 214"/>
            <p:cNvSpPr/>
            <p:nvPr/>
          </p:nvSpPr>
          <p:spPr>
            <a:xfrm>
              <a:off x="2068441" y="3265847"/>
              <a:ext cx="930063" cy="2154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US" sz="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1시간 건설 가속</a:t>
              </a:r>
            </a:p>
          </p:txBody>
        </p:sp>
        <p:sp>
          <p:nvSpPr>
            <p:cNvPr id="215" name="Shape 215"/>
            <p:cNvSpPr/>
            <p:nvPr/>
          </p:nvSpPr>
          <p:spPr>
            <a:xfrm>
              <a:off x="2952958" y="3266246"/>
              <a:ext cx="930063" cy="2154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US" sz="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8시간 건설 가속</a:t>
              </a:r>
            </a:p>
          </p:txBody>
        </p:sp>
        <p:sp>
          <p:nvSpPr>
            <p:cNvPr id="216" name="Shape 216"/>
            <p:cNvSpPr/>
            <p:nvPr/>
          </p:nvSpPr>
          <p:spPr>
            <a:xfrm rot="-8267148">
              <a:off x="3658497" y="2724465"/>
              <a:ext cx="259316" cy="283217"/>
            </a:xfrm>
            <a:prstGeom prst="rtTriangle">
              <a:avLst/>
            </a:prstGeom>
            <a:solidFill>
              <a:srgbClr val="DBDBDB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Shape 217"/>
            <p:cNvSpPr/>
            <p:nvPr/>
          </p:nvSpPr>
          <p:spPr>
            <a:xfrm flipH="1" rot="8304124">
              <a:off x="1122609" y="2730504"/>
              <a:ext cx="259317" cy="283217"/>
            </a:xfrm>
            <a:prstGeom prst="rtTriangle">
              <a:avLst/>
            </a:prstGeom>
            <a:solidFill>
              <a:srgbClr val="DBDBDB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Shape 218"/>
            <p:cNvSpPr/>
            <p:nvPr/>
          </p:nvSpPr>
          <p:spPr>
            <a:xfrm>
              <a:off x="1034573" y="3330203"/>
              <a:ext cx="396262" cy="70788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4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-</a:t>
              </a:r>
            </a:p>
          </p:txBody>
        </p:sp>
        <p:sp>
          <p:nvSpPr>
            <p:cNvPr id="219" name="Shape 219"/>
            <p:cNvSpPr/>
            <p:nvPr/>
          </p:nvSpPr>
          <p:spPr>
            <a:xfrm>
              <a:off x="2943173" y="3427312"/>
              <a:ext cx="461986" cy="55399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3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+</a:t>
              </a:r>
            </a:p>
          </p:txBody>
        </p:sp>
        <p:cxnSp>
          <p:nvCxnSpPr>
            <p:cNvPr id="220" name="Shape 220"/>
            <p:cNvCxnSpPr/>
            <p:nvPr/>
          </p:nvCxnSpPr>
          <p:spPr>
            <a:xfrm>
              <a:off x="1441870" y="3733739"/>
              <a:ext cx="1547999" cy="0"/>
            </a:xfrm>
            <a:prstGeom prst="straightConnector1">
              <a:avLst/>
            </a:prstGeom>
            <a:noFill/>
            <a:ln cap="flat" cmpd="sng" w="76200">
              <a:solidFill>
                <a:srgbClr val="BF9000"/>
              </a:solidFill>
              <a:prstDash val="solid"/>
              <a:miter/>
              <a:headEnd len="med" w="med" type="none"/>
              <a:tailEnd len="med" w="med" type="none"/>
            </a:ln>
          </p:spPr>
        </p:cxnSp>
        <p:sp>
          <p:nvSpPr>
            <p:cNvPr id="221" name="Shape 221"/>
            <p:cNvSpPr/>
            <p:nvPr/>
          </p:nvSpPr>
          <p:spPr>
            <a:xfrm>
              <a:off x="1197409" y="2166014"/>
              <a:ext cx="2653718" cy="214327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12700">
              <a:solidFill>
                <a:srgbClr val="D0CECE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Shape 222"/>
            <p:cNvSpPr/>
            <p:nvPr/>
          </p:nvSpPr>
          <p:spPr>
            <a:xfrm>
              <a:off x="1188251" y="2166014"/>
              <a:ext cx="152349" cy="214327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Shape 223"/>
            <p:cNvSpPr/>
            <p:nvPr/>
          </p:nvSpPr>
          <p:spPr>
            <a:xfrm>
              <a:off x="2150489" y="2132875"/>
              <a:ext cx="761747" cy="27699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US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00:09:06</a:t>
              </a:r>
            </a:p>
          </p:txBody>
        </p:sp>
        <p:sp>
          <p:nvSpPr>
            <p:cNvPr id="224" name="Shape 224"/>
            <p:cNvSpPr/>
            <p:nvPr/>
          </p:nvSpPr>
          <p:spPr>
            <a:xfrm>
              <a:off x="1485387" y="3877701"/>
              <a:ext cx="2114680" cy="246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US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가속시간: 00:05:00 (무료시간:5분)</a:t>
              </a:r>
            </a:p>
          </p:txBody>
        </p:sp>
        <p:sp>
          <p:nvSpPr>
            <p:cNvPr id="225" name="Shape 225"/>
            <p:cNvSpPr/>
            <p:nvPr/>
          </p:nvSpPr>
          <p:spPr>
            <a:xfrm>
              <a:off x="1896544" y="1761002"/>
              <a:ext cx="1366079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건물 건설 중…</a:t>
              </a:r>
            </a:p>
          </p:txBody>
        </p:sp>
        <p:sp>
          <p:nvSpPr>
            <p:cNvPr id="226" name="Shape 226"/>
            <p:cNvSpPr/>
            <p:nvPr/>
          </p:nvSpPr>
          <p:spPr>
            <a:xfrm>
              <a:off x="3363035" y="3653012"/>
              <a:ext cx="525023" cy="194844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12700">
              <a:solidFill>
                <a:srgbClr val="D0CECE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en-US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</a:p>
          </p:txBody>
        </p:sp>
        <p:sp>
          <p:nvSpPr>
            <p:cNvPr id="227" name="Shape 227"/>
            <p:cNvSpPr/>
            <p:nvPr/>
          </p:nvSpPr>
          <p:spPr>
            <a:xfrm>
              <a:off x="1435848" y="3626575"/>
              <a:ext cx="152349" cy="214327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8" name="Shape 228"/>
          <p:cNvSpPr/>
          <p:nvPr/>
        </p:nvSpPr>
        <p:spPr>
          <a:xfrm>
            <a:off x="3187365" y="6284867"/>
            <a:ext cx="2674130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 건설 중, 가속 메뉴 선택의 팝업 &gt;</a:t>
            </a:r>
          </a:p>
        </p:txBody>
      </p:sp>
      <p:sp>
        <p:nvSpPr>
          <p:cNvPr id="229" name="Shape 229"/>
          <p:cNvSpPr/>
          <p:nvPr/>
        </p:nvSpPr>
        <p:spPr>
          <a:xfrm>
            <a:off x="6417369" y="206260"/>
            <a:ext cx="3733122" cy="497008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1905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해당 가속 사항에 따른 제목</a:t>
            </a:r>
          </a:p>
        </p:txBody>
      </p:sp>
      <p:sp>
        <p:nvSpPr>
          <p:cNvPr id="230" name="Shape 230"/>
          <p:cNvSpPr/>
          <p:nvPr/>
        </p:nvSpPr>
        <p:spPr>
          <a:xfrm>
            <a:off x="6551230" y="769127"/>
            <a:ext cx="3982627" cy="497008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1905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지금 현재 진행 상태(시간정보)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- 시간에 따라 게이지가 줄어드는 방식</a:t>
            </a:r>
          </a:p>
        </p:txBody>
      </p:sp>
      <p:sp>
        <p:nvSpPr>
          <p:cNvPr id="231" name="Shape 231"/>
          <p:cNvSpPr/>
          <p:nvPr/>
        </p:nvSpPr>
        <p:spPr>
          <a:xfrm>
            <a:off x="6347310" y="1342140"/>
            <a:ext cx="4515590" cy="1675872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1905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아이템 리스트(현재 보유 하고 있는 아이템만 나오도록 처리)</a:t>
            </a:r>
          </a:p>
          <a:p>
            <a:pPr indent="-171450" lvl="0" marL="171450" marR="0" rtl="0" algn="l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-"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건설 가속 아이템 (일반 가속 아이템, 건설 가속 아이템)</a:t>
            </a:r>
          </a:p>
          <a:p>
            <a:pPr indent="-171450" lvl="0" marL="171450" marR="0" rtl="0" algn="l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-"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일반 가속 아이템 (일반 가속 아이템)</a:t>
            </a:r>
          </a:p>
          <a:p>
            <a:pPr indent="-171450" lvl="0" marL="171450" marR="0" rtl="0" algn="l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-"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정렬 기준은 일반 가속 아이템이 뒤로 나오도록 표시</a:t>
            </a:r>
          </a:p>
          <a:p>
            <a:pPr indent="-171450" lvl="0" marL="171450" marR="0" rtl="0" algn="l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-"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같은 가속 아이템은 낮은 시간의 아이템 부터 정렬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※ 아이템 선택 시 아이템 선택 테두리 표시를 해주도록 함.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좌/우 화살표 버튼을 눌러 아이템 커서 이동이 가능 함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슬라이드 기능을 사용하여 좌/우 이동이 가능 함</a:t>
            </a:r>
          </a:p>
        </p:txBody>
      </p:sp>
      <p:cxnSp>
        <p:nvCxnSpPr>
          <p:cNvPr id="232" name="Shape 232"/>
          <p:cNvCxnSpPr>
            <a:stCxn id="221" idx="3"/>
            <a:endCxn id="230" idx="1"/>
          </p:cNvCxnSpPr>
          <p:nvPr/>
        </p:nvCxnSpPr>
        <p:spPr>
          <a:xfrm flipH="1" rot="10800000">
            <a:off x="5892059" y="1017754"/>
            <a:ext cx="659100" cy="10107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233" name="Shape 233"/>
          <p:cNvSpPr/>
          <p:nvPr/>
        </p:nvSpPr>
        <p:spPr>
          <a:xfrm>
            <a:off x="4209428" y="2294469"/>
            <a:ext cx="644540" cy="662166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chemeClr val="accent4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Shape 234"/>
          <p:cNvSpPr/>
          <p:nvPr/>
        </p:nvSpPr>
        <p:spPr>
          <a:xfrm>
            <a:off x="6341894" y="3168861"/>
            <a:ext cx="4515590" cy="1006933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1905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※ 숫자 공간 선택 시 시스템 키 패드 출력 하여 입력 가능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시스템 키 패드 상세한 내용은 </a:t>
            </a:r>
            <a:r>
              <a:rPr lang="en-US" sz="12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11"/>
              </a:rPr>
              <a:t>8PAGE</a:t>
            </a:r>
            <a:r>
              <a:rPr lang="en-US" sz="12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참고 </a:t>
            </a:r>
          </a:p>
        </p:txBody>
      </p:sp>
      <p:cxnSp>
        <p:nvCxnSpPr>
          <p:cNvPr id="235" name="Shape 235"/>
          <p:cNvCxnSpPr>
            <a:stCxn id="208" idx="3"/>
            <a:endCxn id="234" idx="1"/>
          </p:cNvCxnSpPr>
          <p:nvPr/>
        </p:nvCxnSpPr>
        <p:spPr>
          <a:xfrm>
            <a:off x="6017258" y="3572240"/>
            <a:ext cx="324600" cy="1002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236" name="Shape 236"/>
          <p:cNvSpPr/>
          <p:nvPr/>
        </p:nvSpPr>
        <p:spPr>
          <a:xfrm>
            <a:off x="6417369" y="4224605"/>
            <a:ext cx="3982627" cy="497008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1905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사용 버튼 클릭 시 바로 사용 하거나. 시간을 초과 하는 하여 아이템을 사용 시 팝업 호출.</a:t>
            </a:r>
          </a:p>
        </p:txBody>
      </p:sp>
      <p:cxnSp>
        <p:nvCxnSpPr>
          <p:cNvPr id="237" name="Shape 237"/>
          <p:cNvCxnSpPr>
            <a:stCxn id="209" idx="3"/>
            <a:endCxn id="236" idx="1"/>
          </p:cNvCxnSpPr>
          <p:nvPr/>
        </p:nvCxnSpPr>
        <p:spPr>
          <a:xfrm>
            <a:off x="5206426" y="4115146"/>
            <a:ext cx="1210800" cy="3579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miter/>
            <a:headEnd len="med" w="med" type="none"/>
            <a:tailEnd len="lg" w="lg" type="triangle"/>
          </a:ln>
        </p:spPr>
      </p:cxnSp>
      <p:cxnSp>
        <p:nvCxnSpPr>
          <p:cNvPr id="238" name="Shape 238"/>
          <p:cNvCxnSpPr>
            <a:stCxn id="206" idx="0"/>
            <a:endCxn id="229" idx="1"/>
          </p:cNvCxnSpPr>
          <p:nvPr/>
        </p:nvCxnSpPr>
        <p:spPr>
          <a:xfrm flipH="1" rot="10800000">
            <a:off x="4558903" y="454751"/>
            <a:ext cx="1858500" cy="10365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miter/>
            <a:headEnd len="med" w="med" type="none"/>
            <a:tailEnd len="lg" w="lg" type="triangle"/>
          </a:ln>
        </p:spPr>
      </p:cxnSp>
      <p:cxnSp>
        <p:nvCxnSpPr>
          <p:cNvPr id="239" name="Shape 239"/>
          <p:cNvCxnSpPr>
            <a:endCxn id="231" idx="1"/>
          </p:cNvCxnSpPr>
          <p:nvPr/>
        </p:nvCxnSpPr>
        <p:spPr>
          <a:xfrm flipH="1" rot="10800000">
            <a:off x="5436210" y="2180076"/>
            <a:ext cx="911100" cy="2574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240" name="Shape 240"/>
          <p:cNvSpPr/>
          <p:nvPr/>
        </p:nvSpPr>
        <p:spPr>
          <a:xfrm>
            <a:off x="6453891" y="4815282"/>
            <a:ext cx="2927605" cy="1813293"/>
          </a:xfrm>
          <a:prstGeom prst="roundRect">
            <a:avLst>
              <a:gd fmla="val 3101" name="adj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영주님께서 선택 하신 가속 시간은 남은 시간보다 훨씬 많은 시간을 가속 합니다. 사용 하시겠습니까 ?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1" name="Shape 241"/>
          <p:cNvCxnSpPr>
            <a:stCxn id="236" idx="3"/>
            <a:endCxn id="240" idx="3"/>
          </p:cNvCxnSpPr>
          <p:nvPr/>
        </p:nvCxnSpPr>
        <p:spPr>
          <a:xfrm flipH="1">
            <a:off x="9381497" y="4473109"/>
            <a:ext cx="1018500" cy="1248900"/>
          </a:xfrm>
          <a:prstGeom prst="bentConnector3">
            <a:avLst>
              <a:gd fmla="val -22445" name="adj1"/>
            </a:avLst>
          </a:prstGeom>
          <a:noFill/>
          <a:ln cap="flat" cmpd="sng" w="28575">
            <a:solidFill>
              <a:schemeClr val="accent4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242" name="Shape 242"/>
          <p:cNvSpPr/>
          <p:nvPr/>
        </p:nvSpPr>
        <p:spPr>
          <a:xfrm>
            <a:off x="7223961" y="6130212"/>
            <a:ext cx="1380931" cy="307909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확인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Shape 2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11794" y="587854"/>
            <a:ext cx="3189069" cy="5688815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Shape 249"/>
          <p:cNvSpPr/>
          <p:nvPr/>
        </p:nvSpPr>
        <p:spPr>
          <a:xfrm>
            <a:off x="4192692" y="587854"/>
            <a:ext cx="3165195" cy="5688815"/>
          </a:xfrm>
          <a:prstGeom prst="rect">
            <a:avLst/>
          </a:prstGeom>
          <a:solidFill>
            <a:schemeClr val="dk1">
              <a:alpha val="21960"/>
            </a:schemeClr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" name="Shape 250"/>
          <p:cNvSpPr/>
          <p:nvPr/>
        </p:nvSpPr>
        <p:spPr>
          <a:xfrm>
            <a:off x="4211548" y="930412"/>
            <a:ext cx="3172516" cy="425226"/>
          </a:xfrm>
          <a:prstGeom prst="rect">
            <a:avLst/>
          </a:prstGeom>
          <a:solidFill>
            <a:srgbClr val="C55A11">
              <a:alpha val="28235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BFBFBF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16:9</a:t>
            </a:r>
          </a:p>
        </p:txBody>
      </p:sp>
      <p:sp>
        <p:nvSpPr>
          <p:cNvPr id="251" name="Shape 251"/>
          <p:cNvSpPr/>
          <p:nvPr/>
        </p:nvSpPr>
        <p:spPr>
          <a:xfrm>
            <a:off x="4218869" y="4689014"/>
            <a:ext cx="3181996" cy="821457"/>
          </a:xfrm>
          <a:prstGeom prst="rect">
            <a:avLst/>
          </a:prstGeom>
          <a:solidFill>
            <a:srgbClr val="C55A11">
              <a:alpha val="28235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BFBFBF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16:9</a:t>
            </a:r>
          </a:p>
        </p:txBody>
      </p:sp>
      <p:sp>
        <p:nvSpPr>
          <p:cNvPr id="252" name="Shape 252"/>
          <p:cNvSpPr/>
          <p:nvPr/>
        </p:nvSpPr>
        <p:spPr>
          <a:xfrm>
            <a:off x="4610637" y="615700"/>
            <a:ext cx="2766879" cy="289995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3" name="Shape 2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74975" y="653241"/>
            <a:ext cx="279204" cy="229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Shape 25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628396" y="665368"/>
            <a:ext cx="278180" cy="229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Shape 25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980907" y="662572"/>
            <a:ext cx="279204" cy="229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Shape 25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316369" y="653241"/>
            <a:ext cx="237905" cy="229091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Shape 257"/>
          <p:cNvSpPr/>
          <p:nvPr/>
        </p:nvSpPr>
        <p:spPr>
          <a:xfrm>
            <a:off x="4849641" y="654958"/>
            <a:ext cx="514884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100.1K</a:t>
            </a:r>
          </a:p>
        </p:txBody>
      </p:sp>
      <p:sp>
        <p:nvSpPr>
          <p:cNvPr id="258" name="Shape 258"/>
          <p:cNvSpPr/>
          <p:nvPr/>
        </p:nvSpPr>
        <p:spPr>
          <a:xfrm>
            <a:off x="5505891" y="648737"/>
            <a:ext cx="514884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100.1K</a:t>
            </a:r>
          </a:p>
        </p:txBody>
      </p:sp>
      <p:sp>
        <p:nvSpPr>
          <p:cNvPr id="259" name="Shape 259"/>
          <p:cNvSpPr/>
          <p:nvPr/>
        </p:nvSpPr>
        <p:spPr>
          <a:xfrm>
            <a:off x="6208798" y="661175"/>
            <a:ext cx="514884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100.1K</a:t>
            </a:r>
          </a:p>
        </p:txBody>
      </p:sp>
      <p:sp>
        <p:nvSpPr>
          <p:cNvPr id="260" name="Shape 260"/>
          <p:cNvSpPr/>
          <p:nvPr/>
        </p:nvSpPr>
        <p:spPr>
          <a:xfrm>
            <a:off x="6902385" y="645624"/>
            <a:ext cx="514884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100.1K</a:t>
            </a:r>
          </a:p>
        </p:txBody>
      </p:sp>
      <p:cxnSp>
        <p:nvCxnSpPr>
          <p:cNvPr id="261" name="Shape 261"/>
          <p:cNvCxnSpPr/>
          <p:nvPr/>
        </p:nvCxnSpPr>
        <p:spPr>
          <a:xfrm>
            <a:off x="4400907" y="905695"/>
            <a:ext cx="2952000" cy="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grpSp>
        <p:nvGrpSpPr>
          <p:cNvPr id="262" name="Shape 262"/>
          <p:cNvGrpSpPr/>
          <p:nvPr/>
        </p:nvGrpSpPr>
        <p:grpSpPr>
          <a:xfrm>
            <a:off x="4287762" y="1491251"/>
            <a:ext cx="3020086" cy="2920326"/>
            <a:chOff x="1007929" y="1735975"/>
            <a:chExt cx="3020086" cy="2920326"/>
          </a:xfrm>
        </p:grpSpPr>
        <p:sp>
          <p:nvSpPr>
            <p:cNvPr id="263" name="Shape 263"/>
            <p:cNvSpPr/>
            <p:nvPr/>
          </p:nvSpPr>
          <p:spPr>
            <a:xfrm>
              <a:off x="1007929" y="1735975"/>
              <a:ext cx="3020086" cy="2920326"/>
            </a:xfrm>
            <a:prstGeom prst="roundRect">
              <a:avLst>
                <a:gd fmla="val 3101" name="adj"/>
              </a:avLst>
            </a:prstGeom>
            <a:solidFill>
              <a:schemeClr val="dk1"/>
            </a:solidFill>
            <a:ln cap="flat" cmpd="sng" w="12700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Shape 264"/>
            <p:cNvSpPr/>
            <p:nvPr/>
          </p:nvSpPr>
          <p:spPr>
            <a:xfrm>
              <a:off x="1035954" y="1755522"/>
              <a:ext cx="2971372" cy="311961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9A9A9A"/>
                </a:gs>
                <a:gs pos="50000">
                  <a:srgbClr val="8D8D8D"/>
                </a:gs>
                <a:gs pos="100000">
                  <a:srgbClr val="787878"/>
                </a:gs>
              </a:gsLst>
              <a:lin ang="5400000" scaled="0"/>
            </a:gra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Shape 265"/>
            <p:cNvSpPr/>
            <p:nvPr/>
          </p:nvSpPr>
          <p:spPr>
            <a:xfrm>
              <a:off x="1103888" y="3511282"/>
              <a:ext cx="2872438" cy="611363"/>
            </a:xfrm>
            <a:prstGeom prst="roundRect">
              <a:avLst>
                <a:gd fmla="val 16667" name="adj"/>
              </a:avLst>
            </a:prstGeom>
            <a:solidFill>
              <a:srgbClr val="C9C9C9"/>
            </a:solidFill>
            <a:ln cap="flat" cmpd="sng" w="19050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Shape 266"/>
            <p:cNvSpPr/>
            <p:nvPr/>
          </p:nvSpPr>
          <p:spPr>
            <a:xfrm>
              <a:off x="1854400" y="4196773"/>
              <a:ext cx="1311093" cy="326194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9A9A9A"/>
                </a:gs>
                <a:gs pos="50000">
                  <a:srgbClr val="8D8D8D"/>
                </a:gs>
                <a:gs pos="100000">
                  <a:srgbClr val="787878"/>
                </a:gs>
              </a:gsLst>
              <a:lin ang="5400000" scaled="0"/>
            </a:gra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1" lang="en-US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사용</a:t>
              </a:r>
            </a:p>
          </p:txBody>
        </p:sp>
        <p:pic>
          <p:nvPicPr>
            <p:cNvPr id="267" name="Shape 267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1358095" y="2533821"/>
              <a:ext cx="649914" cy="6388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8" name="Shape 268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2191546" y="2555807"/>
              <a:ext cx="635226" cy="6205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9" name="Shape 269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3048382" y="2547675"/>
              <a:ext cx="635226" cy="62054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0" name="Shape 270"/>
            <p:cNvSpPr/>
            <p:nvPr/>
          </p:nvSpPr>
          <p:spPr>
            <a:xfrm>
              <a:off x="1262899" y="3262735"/>
              <a:ext cx="827470" cy="2154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US" sz="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5분 건설 가속</a:t>
              </a:r>
            </a:p>
          </p:txBody>
        </p:sp>
        <p:sp>
          <p:nvSpPr>
            <p:cNvPr id="271" name="Shape 271"/>
            <p:cNvSpPr/>
            <p:nvPr/>
          </p:nvSpPr>
          <p:spPr>
            <a:xfrm>
              <a:off x="2068441" y="3265847"/>
              <a:ext cx="930063" cy="2154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US" sz="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1시간 건설 가속</a:t>
              </a:r>
            </a:p>
          </p:txBody>
        </p:sp>
        <p:sp>
          <p:nvSpPr>
            <p:cNvPr id="272" name="Shape 272"/>
            <p:cNvSpPr/>
            <p:nvPr/>
          </p:nvSpPr>
          <p:spPr>
            <a:xfrm>
              <a:off x="2952958" y="3266246"/>
              <a:ext cx="930063" cy="2154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US" sz="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8시간 건설 가속</a:t>
              </a:r>
            </a:p>
          </p:txBody>
        </p:sp>
        <p:sp>
          <p:nvSpPr>
            <p:cNvPr id="273" name="Shape 273"/>
            <p:cNvSpPr/>
            <p:nvPr/>
          </p:nvSpPr>
          <p:spPr>
            <a:xfrm rot="-8267148">
              <a:off x="3658497" y="2724465"/>
              <a:ext cx="259316" cy="283217"/>
            </a:xfrm>
            <a:prstGeom prst="rtTriangle">
              <a:avLst/>
            </a:prstGeom>
            <a:solidFill>
              <a:srgbClr val="DBDBDB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Shape 274"/>
            <p:cNvSpPr/>
            <p:nvPr/>
          </p:nvSpPr>
          <p:spPr>
            <a:xfrm flipH="1" rot="8304124">
              <a:off x="1122609" y="2730504"/>
              <a:ext cx="259317" cy="283217"/>
            </a:xfrm>
            <a:prstGeom prst="rtTriangle">
              <a:avLst/>
            </a:prstGeom>
            <a:solidFill>
              <a:srgbClr val="DBDBDB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Shape 275"/>
            <p:cNvSpPr/>
            <p:nvPr/>
          </p:nvSpPr>
          <p:spPr>
            <a:xfrm>
              <a:off x="1034573" y="3330203"/>
              <a:ext cx="396262" cy="70788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4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-</a:t>
              </a:r>
            </a:p>
          </p:txBody>
        </p:sp>
        <p:sp>
          <p:nvSpPr>
            <p:cNvPr id="276" name="Shape 276"/>
            <p:cNvSpPr/>
            <p:nvPr/>
          </p:nvSpPr>
          <p:spPr>
            <a:xfrm>
              <a:off x="2943173" y="3427312"/>
              <a:ext cx="461986" cy="55399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3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+</a:t>
              </a:r>
            </a:p>
          </p:txBody>
        </p:sp>
        <p:cxnSp>
          <p:nvCxnSpPr>
            <p:cNvPr id="277" name="Shape 277"/>
            <p:cNvCxnSpPr/>
            <p:nvPr/>
          </p:nvCxnSpPr>
          <p:spPr>
            <a:xfrm>
              <a:off x="1441870" y="3733739"/>
              <a:ext cx="1547999" cy="0"/>
            </a:xfrm>
            <a:prstGeom prst="straightConnector1">
              <a:avLst/>
            </a:prstGeom>
            <a:noFill/>
            <a:ln cap="flat" cmpd="sng" w="76200">
              <a:solidFill>
                <a:srgbClr val="BF9000"/>
              </a:solidFill>
              <a:prstDash val="solid"/>
              <a:miter/>
              <a:headEnd len="med" w="med" type="none"/>
              <a:tailEnd len="med" w="med" type="none"/>
            </a:ln>
          </p:spPr>
        </p:cxnSp>
        <p:sp>
          <p:nvSpPr>
            <p:cNvPr id="278" name="Shape 278"/>
            <p:cNvSpPr/>
            <p:nvPr/>
          </p:nvSpPr>
          <p:spPr>
            <a:xfrm>
              <a:off x="1197409" y="2166014"/>
              <a:ext cx="2653718" cy="214327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12700">
              <a:solidFill>
                <a:srgbClr val="D0CECE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" name="Shape 279"/>
            <p:cNvSpPr/>
            <p:nvPr/>
          </p:nvSpPr>
          <p:spPr>
            <a:xfrm>
              <a:off x="1188251" y="2166014"/>
              <a:ext cx="152349" cy="214327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" name="Shape 280"/>
            <p:cNvSpPr/>
            <p:nvPr/>
          </p:nvSpPr>
          <p:spPr>
            <a:xfrm>
              <a:off x="2150489" y="2132875"/>
              <a:ext cx="761747" cy="27699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US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00:09:06</a:t>
              </a:r>
            </a:p>
          </p:txBody>
        </p:sp>
        <p:sp>
          <p:nvSpPr>
            <p:cNvPr id="281" name="Shape 281"/>
            <p:cNvSpPr/>
            <p:nvPr/>
          </p:nvSpPr>
          <p:spPr>
            <a:xfrm>
              <a:off x="1485387" y="3877701"/>
              <a:ext cx="2114680" cy="246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US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가속시간: 00:05:00 (무료시간:5분)</a:t>
              </a:r>
            </a:p>
          </p:txBody>
        </p:sp>
        <p:sp>
          <p:nvSpPr>
            <p:cNvPr id="282" name="Shape 282"/>
            <p:cNvSpPr/>
            <p:nvPr/>
          </p:nvSpPr>
          <p:spPr>
            <a:xfrm>
              <a:off x="1896544" y="1761002"/>
              <a:ext cx="1393329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건물 건설 중...</a:t>
              </a:r>
            </a:p>
          </p:txBody>
        </p:sp>
        <p:sp>
          <p:nvSpPr>
            <p:cNvPr id="283" name="Shape 283"/>
            <p:cNvSpPr/>
            <p:nvPr/>
          </p:nvSpPr>
          <p:spPr>
            <a:xfrm>
              <a:off x="3363035" y="3653012"/>
              <a:ext cx="525023" cy="194844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12700">
              <a:solidFill>
                <a:srgbClr val="D0CECE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en-US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</a:p>
          </p:txBody>
        </p:sp>
        <p:sp>
          <p:nvSpPr>
            <p:cNvPr id="284" name="Shape 284"/>
            <p:cNvSpPr/>
            <p:nvPr/>
          </p:nvSpPr>
          <p:spPr>
            <a:xfrm>
              <a:off x="1435848" y="3626575"/>
              <a:ext cx="152349" cy="214327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5" name="Shape 285"/>
          <p:cNvSpPr/>
          <p:nvPr/>
        </p:nvSpPr>
        <p:spPr>
          <a:xfrm>
            <a:off x="5448330" y="2294469"/>
            <a:ext cx="644540" cy="662166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chemeClr val="accent4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Shape 286"/>
          <p:cNvSpPr/>
          <p:nvPr/>
        </p:nvSpPr>
        <p:spPr>
          <a:xfrm>
            <a:off x="215538" y="142595"/>
            <a:ext cx="35125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전투병 막사 시스템 키패드 처리</a:t>
            </a:r>
          </a:p>
        </p:txBody>
      </p:sp>
      <p:pic>
        <p:nvPicPr>
          <p:cNvPr id="287" name="Shape 287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4230839" y="4138582"/>
            <a:ext cx="3143453" cy="213485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8" name="Shape 288"/>
          <p:cNvCxnSpPr/>
          <p:nvPr/>
        </p:nvCxnSpPr>
        <p:spPr>
          <a:xfrm>
            <a:off x="7035282" y="3489014"/>
            <a:ext cx="1063688" cy="388908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289" name="Shape 289"/>
          <p:cNvSpPr/>
          <p:nvPr/>
        </p:nvSpPr>
        <p:spPr>
          <a:xfrm>
            <a:off x="7721588" y="3973028"/>
            <a:ext cx="4016321" cy="2038271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1905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숫자 영역 클릭 시 시스템 키패드 출력 되어지도록 처리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-"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숫자 입력 시 해당 하는 숫자가  입력 되어지며, 완료 버튼을 클릭 시 해당 하는 숫자가 입력 되어집니다. </a:t>
            </a:r>
          </a:p>
          <a:p>
            <a:pPr indent="-171450" lvl="0" marL="171450" marR="0" rtl="0" algn="l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-"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숫자를 입력 하여 해당 하는 아이템 개수가 없는 경우 최대 max 개수를 입력 해주도록 합니다.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" name="Shape 290"/>
          <p:cNvSpPr/>
          <p:nvPr/>
        </p:nvSpPr>
        <p:spPr>
          <a:xfrm>
            <a:off x="4222285" y="5756987"/>
            <a:ext cx="1009302" cy="497790"/>
          </a:xfrm>
          <a:prstGeom prst="roundRect">
            <a:avLst>
              <a:gd fmla="val 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완료</a:t>
            </a:r>
          </a:p>
        </p:txBody>
      </p:sp>
      <p:sp>
        <p:nvSpPr>
          <p:cNvPr id="291" name="Shape 291"/>
          <p:cNvSpPr/>
          <p:nvPr/>
        </p:nvSpPr>
        <p:spPr>
          <a:xfrm>
            <a:off x="229632" y="2418593"/>
            <a:ext cx="3651202" cy="1531385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1905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-171450" lvl="0" marL="171450" marR="0" rtl="0" algn="l">
              <a:spcBef>
                <a:spcPts val="0"/>
              </a:spcBef>
              <a:buClr>
                <a:schemeClr val="lt1"/>
              </a:buClr>
              <a:buSzPct val="100000"/>
              <a:buFont typeface="Noto Sans Symbols"/>
              <a:buChar char="✓"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화면에 키패드가 나올 수 있도록 처리가 가능 한지 체크 하여야 하며, 이 방식이 안될 경우 게임 숫자 키패드를 만들어서 사용 하는 방식을 추천 합니다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92" name="Shape 292"/>
          <p:cNvCxnSpPr>
            <a:stCxn id="291" idx="3"/>
          </p:cNvCxnSpPr>
          <p:nvPr/>
        </p:nvCxnSpPr>
        <p:spPr>
          <a:xfrm>
            <a:off x="3880834" y="3184286"/>
            <a:ext cx="587400" cy="1350299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miter/>
            <a:headEnd len="med" w="med" type="none"/>
            <a:tailEnd len="lg" w="lg" type="triangl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/>
          <p:nvPr/>
        </p:nvSpPr>
        <p:spPr>
          <a:xfrm>
            <a:off x="215538" y="142595"/>
            <a:ext cx="474200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전투병 막사 건설 시, 가속 아이템 개수 셋팅</a:t>
            </a:r>
          </a:p>
        </p:txBody>
      </p:sp>
      <p:pic>
        <p:nvPicPr>
          <p:cNvPr id="299" name="Shape 29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72891" y="587854"/>
            <a:ext cx="3189069" cy="5688815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Shape 300"/>
          <p:cNvSpPr/>
          <p:nvPr/>
        </p:nvSpPr>
        <p:spPr>
          <a:xfrm>
            <a:off x="2953789" y="587854"/>
            <a:ext cx="3165195" cy="5688815"/>
          </a:xfrm>
          <a:prstGeom prst="rect">
            <a:avLst/>
          </a:prstGeom>
          <a:solidFill>
            <a:schemeClr val="dk1">
              <a:alpha val="21960"/>
            </a:schemeClr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" name="Shape 301"/>
          <p:cNvSpPr/>
          <p:nvPr/>
        </p:nvSpPr>
        <p:spPr>
          <a:xfrm>
            <a:off x="2972646" y="930412"/>
            <a:ext cx="3172516" cy="425226"/>
          </a:xfrm>
          <a:prstGeom prst="rect">
            <a:avLst/>
          </a:prstGeom>
          <a:solidFill>
            <a:srgbClr val="C55A11">
              <a:alpha val="28235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BFBFBF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16:9</a:t>
            </a:r>
          </a:p>
        </p:txBody>
      </p:sp>
      <p:sp>
        <p:nvSpPr>
          <p:cNvPr id="302" name="Shape 302"/>
          <p:cNvSpPr/>
          <p:nvPr/>
        </p:nvSpPr>
        <p:spPr>
          <a:xfrm>
            <a:off x="2979966" y="4689014"/>
            <a:ext cx="3181996" cy="821457"/>
          </a:xfrm>
          <a:prstGeom prst="rect">
            <a:avLst/>
          </a:prstGeom>
          <a:solidFill>
            <a:srgbClr val="C55A11">
              <a:alpha val="28235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BFBFBF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16:9</a:t>
            </a:r>
          </a:p>
        </p:txBody>
      </p:sp>
      <p:sp>
        <p:nvSpPr>
          <p:cNvPr id="303" name="Shape 303"/>
          <p:cNvSpPr/>
          <p:nvPr/>
        </p:nvSpPr>
        <p:spPr>
          <a:xfrm>
            <a:off x="3371735" y="615700"/>
            <a:ext cx="2766879" cy="289995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4" name="Shape 30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36073" y="653241"/>
            <a:ext cx="279204" cy="229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Shape 30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389494" y="665368"/>
            <a:ext cx="278180" cy="229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Shape 30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742003" y="662572"/>
            <a:ext cx="279204" cy="229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Shape 30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077466" y="653241"/>
            <a:ext cx="237905" cy="229091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Shape 308"/>
          <p:cNvSpPr/>
          <p:nvPr/>
        </p:nvSpPr>
        <p:spPr>
          <a:xfrm>
            <a:off x="3610737" y="654958"/>
            <a:ext cx="514884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100.1K</a:t>
            </a:r>
          </a:p>
        </p:txBody>
      </p:sp>
      <p:sp>
        <p:nvSpPr>
          <p:cNvPr id="309" name="Shape 309"/>
          <p:cNvSpPr/>
          <p:nvPr/>
        </p:nvSpPr>
        <p:spPr>
          <a:xfrm>
            <a:off x="4266987" y="648737"/>
            <a:ext cx="514884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100.1K</a:t>
            </a:r>
          </a:p>
        </p:txBody>
      </p:sp>
      <p:sp>
        <p:nvSpPr>
          <p:cNvPr id="310" name="Shape 310"/>
          <p:cNvSpPr/>
          <p:nvPr/>
        </p:nvSpPr>
        <p:spPr>
          <a:xfrm>
            <a:off x="4969896" y="661175"/>
            <a:ext cx="514884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100.1K</a:t>
            </a:r>
          </a:p>
        </p:txBody>
      </p:sp>
      <p:sp>
        <p:nvSpPr>
          <p:cNvPr id="311" name="Shape 311"/>
          <p:cNvSpPr/>
          <p:nvPr/>
        </p:nvSpPr>
        <p:spPr>
          <a:xfrm>
            <a:off x="5663482" y="645624"/>
            <a:ext cx="514884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100.1K</a:t>
            </a:r>
          </a:p>
        </p:txBody>
      </p:sp>
      <p:cxnSp>
        <p:nvCxnSpPr>
          <p:cNvPr id="312" name="Shape 312"/>
          <p:cNvCxnSpPr/>
          <p:nvPr/>
        </p:nvCxnSpPr>
        <p:spPr>
          <a:xfrm>
            <a:off x="3162005" y="905695"/>
            <a:ext cx="2952000" cy="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grpSp>
        <p:nvGrpSpPr>
          <p:cNvPr id="313" name="Shape 313"/>
          <p:cNvGrpSpPr/>
          <p:nvPr/>
        </p:nvGrpSpPr>
        <p:grpSpPr>
          <a:xfrm>
            <a:off x="3048860" y="1491251"/>
            <a:ext cx="3020086" cy="2920326"/>
            <a:chOff x="1007929" y="1735975"/>
            <a:chExt cx="3020086" cy="2920326"/>
          </a:xfrm>
        </p:grpSpPr>
        <p:sp>
          <p:nvSpPr>
            <p:cNvPr id="314" name="Shape 314"/>
            <p:cNvSpPr/>
            <p:nvPr/>
          </p:nvSpPr>
          <p:spPr>
            <a:xfrm>
              <a:off x="1007929" y="1735975"/>
              <a:ext cx="3020086" cy="2920326"/>
            </a:xfrm>
            <a:prstGeom prst="roundRect">
              <a:avLst>
                <a:gd fmla="val 3101" name="adj"/>
              </a:avLst>
            </a:prstGeom>
            <a:solidFill>
              <a:schemeClr val="dk1"/>
            </a:solidFill>
            <a:ln cap="flat" cmpd="sng" w="12700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" name="Shape 315"/>
            <p:cNvSpPr/>
            <p:nvPr/>
          </p:nvSpPr>
          <p:spPr>
            <a:xfrm>
              <a:off x="1035954" y="1755522"/>
              <a:ext cx="2971372" cy="311961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9A9A9A"/>
                </a:gs>
                <a:gs pos="50000">
                  <a:srgbClr val="8D8D8D"/>
                </a:gs>
                <a:gs pos="100000">
                  <a:srgbClr val="787878"/>
                </a:gs>
              </a:gsLst>
              <a:lin ang="5400000" scaled="0"/>
            </a:gra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Shape 316"/>
            <p:cNvSpPr/>
            <p:nvPr/>
          </p:nvSpPr>
          <p:spPr>
            <a:xfrm>
              <a:off x="1103888" y="3511282"/>
              <a:ext cx="2872438" cy="611363"/>
            </a:xfrm>
            <a:prstGeom prst="roundRect">
              <a:avLst>
                <a:gd fmla="val 16667" name="adj"/>
              </a:avLst>
            </a:prstGeom>
            <a:solidFill>
              <a:srgbClr val="C9C9C9"/>
            </a:solidFill>
            <a:ln cap="flat" cmpd="sng" w="19050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Shape 317"/>
            <p:cNvSpPr/>
            <p:nvPr/>
          </p:nvSpPr>
          <p:spPr>
            <a:xfrm>
              <a:off x="1854400" y="4196773"/>
              <a:ext cx="1311093" cy="326194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9A9A9A"/>
                </a:gs>
                <a:gs pos="50000">
                  <a:srgbClr val="8D8D8D"/>
                </a:gs>
                <a:gs pos="100000">
                  <a:srgbClr val="787878"/>
                </a:gs>
              </a:gsLst>
              <a:lin ang="5400000" scaled="0"/>
            </a:gra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1" lang="en-US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사용</a:t>
              </a:r>
            </a:p>
          </p:txBody>
        </p:sp>
        <p:pic>
          <p:nvPicPr>
            <p:cNvPr id="318" name="Shape 318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1358095" y="2533821"/>
              <a:ext cx="649914" cy="6388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9" name="Shape 319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2191546" y="2555807"/>
              <a:ext cx="635226" cy="6205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0" name="Shape 320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3048382" y="2547675"/>
              <a:ext cx="635226" cy="62054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1" name="Shape 321"/>
            <p:cNvSpPr/>
            <p:nvPr/>
          </p:nvSpPr>
          <p:spPr>
            <a:xfrm>
              <a:off x="1262899" y="3262735"/>
              <a:ext cx="827470" cy="2154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US" sz="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5분 건설 가속</a:t>
              </a:r>
            </a:p>
          </p:txBody>
        </p:sp>
        <p:sp>
          <p:nvSpPr>
            <p:cNvPr id="322" name="Shape 322"/>
            <p:cNvSpPr/>
            <p:nvPr/>
          </p:nvSpPr>
          <p:spPr>
            <a:xfrm>
              <a:off x="2068441" y="3265847"/>
              <a:ext cx="930063" cy="2154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US" sz="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1시간 건설 가속</a:t>
              </a:r>
            </a:p>
          </p:txBody>
        </p:sp>
        <p:sp>
          <p:nvSpPr>
            <p:cNvPr id="323" name="Shape 323"/>
            <p:cNvSpPr/>
            <p:nvPr/>
          </p:nvSpPr>
          <p:spPr>
            <a:xfrm>
              <a:off x="2952958" y="3266246"/>
              <a:ext cx="930063" cy="2154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US" sz="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8시간 건설 가속</a:t>
              </a:r>
            </a:p>
          </p:txBody>
        </p:sp>
        <p:sp>
          <p:nvSpPr>
            <p:cNvPr id="324" name="Shape 324"/>
            <p:cNvSpPr/>
            <p:nvPr/>
          </p:nvSpPr>
          <p:spPr>
            <a:xfrm rot="-8267148">
              <a:off x="3658497" y="2724465"/>
              <a:ext cx="259316" cy="283217"/>
            </a:xfrm>
            <a:prstGeom prst="rtTriangle">
              <a:avLst/>
            </a:prstGeom>
            <a:solidFill>
              <a:srgbClr val="DBDBDB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" name="Shape 325"/>
            <p:cNvSpPr/>
            <p:nvPr/>
          </p:nvSpPr>
          <p:spPr>
            <a:xfrm flipH="1" rot="8304124">
              <a:off x="1122609" y="2730504"/>
              <a:ext cx="259317" cy="283217"/>
            </a:xfrm>
            <a:prstGeom prst="rtTriangle">
              <a:avLst/>
            </a:prstGeom>
            <a:solidFill>
              <a:srgbClr val="DBDBDB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" name="Shape 326"/>
            <p:cNvSpPr/>
            <p:nvPr/>
          </p:nvSpPr>
          <p:spPr>
            <a:xfrm>
              <a:off x="1034573" y="3330203"/>
              <a:ext cx="396262" cy="70788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4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-</a:t>
              </a:r>
            </a:p>
          </p:txBody>
        </p:sp>
        <p:sp>
          <p:nvSpPr>
            <p:cNvPr id="327" name="Shape 327"/>
            <p:cNvSpPr/>
            <p:nvPr/>
          </p:nvSpPr>
          <p:spPr>
            <a:xfrm>
              <a:off x="2943173" y="3427312"/>
              <a:ext cx="461986" cy="55399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3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+</a:t>
              </a:r>
            </a:p>
          </p:txBody>
        </p:sp>
        <p:cxnSp>
          <p:nvCxnSpPr>
            <p:cNvPr id="328" name="Shape 328"/>
            <p:cNvCxnSpPr/>
            <p:nvPr/>
          </p:nvCxnSpPr>
          <p:spPr>
            <a:xfrm>
              <a:off x="1441870" y="3733739"/>
              <a:ext cx="1547999" cy="0"/>
            </a:xfrm>
            <a:prstGeom prst="straightConnector1">
              <a:avLst/>
            </a:prstGeom>
            <a:noFill/>
            <a:ln cap="flat" cmpd="sng" w="76200">
              <a:solidFill>
                <a:srgbClr val="BF9000"/>
              </a:solidFill>
              <a:prstDash val="solid"/>
              <a:miter/>
              <a:headEnd len="med" w="med" type="none"/>
              <a:tailEnd len="med" w="med" type="none"/>
            </a:ln>
          </p:spPr>
        </p:cxnSp>
        <p:sp>
          <p:nvSpPr>
            <p:cNvPr id="329" name="Shape 329"/>
            <p:cNvSpPr/>
            <p:nvPr/>
          </p:nvSpPr>
          <p:spPr>
            <a:xfrm>
              <a:off x="1197409" y="2166014"/>
              <a:ext cx="2653718" cy="214327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12700">
              <a:solidFill>
                <a:srgbClr val="D0CECE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" name="Shape 330"/>
            <p:cNvSpPr/>
            <p:nvPr/>
          </p:nvSpPr>
          <p:spPr>
            <a:xfrm>
              <a:off x="1188251" y="2166014"/>
              <a:ext cx="152349" cy="214327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" name="Shape 331"/>
            <p:cNvSpPr/>
            <p:nvPr/>
          </p:nvSpPr>
          <p:spPr>
            <a:xfrm>
              <a:off x="2150489" y="2132875"/>
              <a:ext cx="761747" cy="27699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US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09:01:06</a:t>
              </a:r>
            </a:p>
          </p:txBody>
        </p:sp>
        <p:sp>
          <p:nvSpPr>
            <p:cNvPr id="332" name="Shape 332"/>
            <p:cNvSpPr/>
            <p:nvPr/>
          </p:nvSpPr>
          <p:spPr>
            <a:xfrm>
              <a:off x="1485387" y="3877701"/>
              <a:ext cx="2114680" cy="246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US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가속시간: 09:00:00 (무료시간:5분)</a:t>
              </a:r>
            </a:p>
          </p:txBody>
        </p:sp>
        <p:sp>
          <p:nvSpPr>
            <p:cNvPr id="333" name="Shape 333"/>
            <p:cNvSpPr/>
            <p:nvPr/>
          </p:nvSpPr>
          <p:spPr>
            <a:xfrm>
              <a:off x="1896544" y="1761002"/>
              <a:ext cx="1366079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건물 건설 중…</a:t>
              </a:r>
            </a:p>
          </p:txBody>
        </p:sp>
        <p:sp>
          <p:nvSpPr>
            <p:cNvPr id="334" name="Shape 334"/>
            <p:cNvSpPr/>
            <p:nvPr/>
          </p:nvSpPr>
          <p:spPr>
            <a:xfrm>
              <a:off x="3363035" y="3653012"/>
              <a:ext cx="525023" cy="194844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12700">
              <a:solidFill>
                <a:srgbClr val="D0CECE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en-US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9</a:t>
              </a:r>
            </a:p>
          </p:txBody>
        </p:sp>
        <p:sp>
          <p:nvSpPr>
            <p:cNvPr id="335" name="Shape 335"/>
            <p:cNvSpPr/>
            <p:nvPr/>
          </p:nvSpPr>
          <p:spPr>
            <a:xfrm>
              <a:off x="2837521" y="3626575"/>
              <a:ext cx="152349" cy="214327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36" name="Shape 336"/>
          <p:cNvSpPr/>
          <p:nvPr/>
        </p:nvSpPr>
        <p:spPr>
          <a:xfrm>
            <a:off x="3583780" y="6284867"/>
            <a:ext cx="1909496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 건설 가속 상태 팝업 &gt;</a:t>
            </a:r>
          </a:p>
        </p:txBody>
      </p:sp>
      <p:sp>
        <p:nvSpPr>
          <p:cNvPr id="337" name="Shape 337"/>
          <p:cNvSpPr/>
          <p:nvPr/>
        </p:nvSpPr>
        <p:spPr>
          <a:xfrm>
            <a:off x="4209428" y="2294469"/>
            <a:ext cx="644540" cy="662166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chemeClr val="accent4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" name="Shape 338"/>
          <p:cNvSpPr/>
          <p:nvPr/>
        </p:nvSpPr>
        <p:spPr>
          <a:xfrm>
            <a:off x="6551773" y="2248846"/>
            <a:ext cx="5465853" cy="2654079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1905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1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기본 세팅되는 가속 아이템 개수 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1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= (남은 건설시간 – 무료가속 시간) / 가속 아이템 단위 시간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10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spcBef>
                <a:spcPts val="0"/>
              </a:spcBef>
              <a:buClr>
                <a:schemeClr val="accent2"/>
              </a:buClr>
              <a:buSzPct val="100000"/>
              <a:buFont typeface="Noto Sans Symbols"/>
              <a:buChar char="❖"/>
            </a:pPr>
            <a:r>
              <a:rPr lang="en-US" sz="11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남는 소수점 값은 내림 처리 (51분 / 5분 가속 = 10 (0.2버림))</a:t>
            </a:r>
          </a:p>
          <a:p>
            <a:pPr indent="-171450" lvl="0" marL="171450" marR="0" rtl="0" algn="l">
              <a:spcBef>
                <a:spcPts val="0"/>
              </a:spcBef>
              <a:buClr>
                <a:schemeClr val="accent2"/>
              </a:buClr>
              <a:buSzPct val="100000"/>
              <a:buFont typeface="Noto Sans Symbols"/>
              <a:buChar char="❖"/>
            </a:pPr>
            <a:r>
              <a:rPr lang="en-US" sz="11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남은 건설 시간은 Ui에 진입한 시간을 기준으로 개수 셋팅</a:t>
            </a:r>
          </a:p>
          <a:p>
            <a:pPr indent="-171450" lvl="0" marL="171450" marR="0" rtl="0" algn="l">
              <a:spcBef>
                <a:spcPts val="0"/>
              </a:spcBef>
              <a:buClr>
                <a:schemeClr val="accent2"/>
              </a:buClr>
              <a:buSzPct val="100000"/>
              <a:buFont typeface="Noto Sans Symbols"/>
              <a:buChar char="❖"/>
            </a:pPr>
            <a:r>
              <a:rPr lang="en-US" sz="11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무료 가속 시간은 VIP 활성화의 여부에 따라 달라질 수 있다.</a:t>
            </a:r>
          </a:p>
          <a:p>
            <a:pPr indent="-171450" lvl="0" marL="171450" marR="0" rtl="0" algn="l">
              <a:spcBef>
                <a:spcPts val="0"/>
              </a:spcBef>
              <a:buClr>
                <a:schemeClr val="accent2"/>
              </a:buClr>
              <a:buSzPct val="100000"/>
              <a:buFont typeface="Noto Sans Symbols"/>
              <a:buChar char="❖"/>
            </a:pPr>
            <a:r>
              <a:rPr lang="en-US" sz="11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가속 아이템의 단위 시간이 남은 건설 시간 보다 높다면 최소값 1로 셋팅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1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(남은 시간이 2시간 인데, 보유or선택한 가속 아이템이 8시간 가속)</a:t>
            </a:r>
          </a:p>
          <a:p>
            <a:pPr indent="-171450" lvl="0" marL="171450" marR="0" rtl="0" algn="l">
              <a:spcBef>
                <a:spcPts val="0"/>
              </a:spcBef>
              <a:buClr>
                <a:schemeClr val="accent2"/>
              </a:buClr>
              <a:buSzPct val="100000"/>
              <a:buFont typeface="Noto Sans Symbols"/>
              <a:buChar char="❖"/>
            </a:pPr>
            <a:r>
              <a:rPr lang="en-US" sz="11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필요한 가속 아이템의 개수보다 보유한 아이템이 적으면, 최대수량으로 셋팅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10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1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예) 5분 가속 아이템 선택 기준. 남은 시간이 53분, VIP활성화로 무료가속 15분.</a:t>
            </a:r>
          </a:p>
          <a:p>
            <a:pPr indent="-171450" lvl="0" marL="171450" marR="0" rtl="0" algn="l">
              <a:spcBef>
                <a:spcPts val="0"/>
              </a:spcBef>
              <a:buClr>
                <a:schemeClr val="accent2"/>
              </a:buClr>
              <a:buSzPct val="100000"/>
              <a:buFont typeface="Noto Sans Symbols"/>
              <a:buChar char="❖"/>
            </a:pPr>
            <a:r>
              <a:rPr lang="en-US" sz="11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7.6개 = (53분 - 15분 무료) / 5분 가속아이템 ➔ </a:t>
            </a:r>
            <a:r>
              <a:rPr lang="en-US" sz="11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7개로 셋팅</a:t>
            </a:r>
          </a:p>
          <a:p>
            <a:pPr indent="-171450" lvl="0" marL="171450" marR="0" rtl="0" algn="l">
              <a:spcBef>
                <a:spcPts val="0"/>
              </a:spcBef>
              <a:buClr>
                <a:schemeClr val="dk1"/>
              </a:buClr>
              <a:buFont typeface="Noto Sans Symbols"/>
              <a:buNone/>
            </a:pPr>
            <a:r>
              <a:t/>
            </a:r>
            <a:endParaRPr sz="11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spcBef>
                <a:spcPts val="0"/>
              </a:spcBef>
              <a:buClr>
                <a:srgbClr val="FF0000"/>
              </a:buClr>
              <a:buSzPct val="100000"/>
              <a:buFont typeface="Noto Sans Symbols"/>
              <a:buChar char="❖"/>
            </a:pPr>
            <a:r>
              <a:rPr lang="en-US" sz="11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건설을 제외한 훈련 및 연구 등에는 무료가속 시간이 적용되지 않습니다.</a:t>
            </a:r>
          </a:p>
        </p:txBody>
      </p:sp>
      <p:cxnSp>
        <p:nvCxnSpPr>
          <p:cNvPr id="339" name="Shape 339"/>
          <p:cNvCxnSpPr>
            <a:stCxn id="316" idx="3"/>
            <a:endCxn id="338" idx="1"/>
          </p:cNvCxnSpPr>
          <p:nvPr/>
        </p:nvCxnSpPr>
        <p:spPr>
          <a:xfrm>
            <a:off x="6017258" y="3572240"/>
            <a:ext cx="534600" cy="36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miter/>
            <a:headEnd len="med" w="med" type="none"/>
            <a:tailEnd len="lg" w="lg" type="triangl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5" name="Shape 3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50985" y="780170"/>
            <a:ext cx="3189069" cy="5688815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Shape 346"/>
          <p:cNvSpPr/>
          <p:nvPr/>
        </p:nvSpPr>
        <p:spPr>
          <a:xfrm>
            <a:off x="4031882" y="780170"/>
            <a:ext cx="3165195" cy="5688815"/>
          </a:xfrm>
          <a:prstGeom prst="rect">
            <a:avLst/>
          </a:prstGeom>
          <a:solidFill>
            <a:schemeClr val="dk1">
              <a:alpha val="21960"/>
            </a:schemeClr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7" name="Shape 3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85914" y="2028273"/>
            <a:ext cx="1247895" cy="717540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Shape 348"/>
          <p:cNvSpPr/>
          <p:nvPr/>
        </p:nvSpPr>
        <p:spPr>
          <a:xfrm>
            <a:off x="4050739" y="1122728"/>
            <a:ext cx="3172516" cy="425226"/>
          </a:xfrm>
          <a:prstGeom prst="rect">
            <a:avLst/>
          </a:prstGeom>
          <a:solidFill>
            <a:srgbClr val="C55A11">
              <a:alpha val="28235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BFBFBF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16:9</a:t>
            </a:r>
          </a:p>
        </p:txBody>
      </p:sp>
      <p:sp>
        <p:nvSpPr>
          <p:cNvPr id="349" name="Shape 349"/>
          <p:cNvSpPr/>
          <p:nvPr/>
        </p:nvSpPr>
        <p:spPr>
          <a:xfrm>
            <a:off x="4058060" y="4881330"/>
            <a:ext cx="3181996" cy="821457"/>
          </a:xfrm>
          <a:prstGeom prst="rect">
            <a:avLst/>
          </a:prstGeom>
          <a:solidFill>
            <a:srgbClr val="C55A11">
              <a:alpha val="28235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BFBFBF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16:9</a:t>
            </a:r>
          </a:p>
        </p:txBody>
      </p:sp>
      <p:sp>
        <p:nvSpPr>
          <p:cNvPr id="350" name="Shape 350"/>
          <p:cNvSpPr/>
          <p:nvPr/>
        </p:nvSpPr>
        <p:spPr>
          <a:xfrm>
            <a:off x="215538" y="142595"/>
            <a:ext cx="321594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전투병 막사 업그레이드_정보</a:t>
            </a:r>
          </a:p>
        </p:txBody>
      </p:sp>
      <p:sp>
        <p:nvSpPr>
          <p:cNvPr id="351" name="Shape 351"/>
          <p:cNvSpPr/>
          <p:nvPr/>
        </p:nvSpPr>
        <p:spPr>
          <a:xfrm>
            <a:off x="4133551" y="6009339"/>
            <a:ext cx="522334" cy="381706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AFAFAF"/>
              </a:gs>
              <a:gs pos="50000">
                <a:schemeClr val="accent3"/>
              </a:gs>
              <a:gs pos="100000">
                <a:srgbClr val="919191"/>
              </a:gs>
            </a:gsLst>
            <a:lin ang="5400000" scaled="0"/>
          </a:gradFill>
          <a:ln cap="flat" cmpd="sng" w="19050">
            <a:solidFill>
              <a:srgbClr val="FFF2CC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2" name="Shape 352"/>
          <p:cNvSpPr/>
          <p:nvPr/>
        </p:nvSpPr>
        <p:spPr>
          <a:xfrm rot="10800000">
            <a:off x="4216921" y="6101715"/>
            <a:ext cx="336929" cy="205366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3" name="Shape 353"/>
          <p:cNvSpPr/>
          <p:nvPr/>
        </p:nvSpPr>
        <p:spPr>
          <a:xfrm>
            <a:off x="4161635" y="3163080"/>
            <a:ext cx="2994952" cy="1679510"/>
          </a:xfrm>
          <a:prstGeom prst="roundRect">
            <a:avLst>
              <a:gd fmla="val 7223" name="adj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" name="Shape 354"/>
          <p:cNvSpPr/>
          <p:nvPr/>
        </p:nvSpPr>
        <p:spPr>
          <a:xfrm>
            <a:off x="5232191" y="2866689"/>
            <a:ext cx="854721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필수 조건</a:t>
            </a:r>
          </a:p>
        </p:txBody>
      </p:sp>
      <p:sp>
        <p:nvSpPr>
          <p:cNvPr id="355" name="Shape 355"/>
          <p:cNvSpPr/>
          <p:nvPr/>
        </p:nvSpPr>
        <p:spPr>
          <a:xfrm>
            <a:off x="4212326" y="3183319"/>
            <a:ext cx="1439999" cy="519342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6" name="Shape 35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206337" y="3210847"/>
            <a:ext cx="437380" cy="251492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Shape 357"/>
          <p:cNvSpPr/>
          <p:nvPr/>
        </p:nvSpPr>
        <p:spPr>
          <a:xfrm>
            <a:off x="4277780" y="3494153"/>
            <a:ext cx="1309091" cy="165478"/>
          </a:xfrm>
          <a:prstGeom prst="roundRect">
            <a:avLst>
              <a:gd fmla="val 16667" name="adj"/>
            </a:avLst>
          </a:prstGeom>
          <a:solidFill>
            <a:srgbClr val="FBE4D4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이동</a:t>
            </a:r>
          </a:p>
        </p:txBody>
      </p:sp>
      <p:sp>
        <p:nvSpPr>
          <p:cNvPr id="358" name="Shape 358"/>
          <p:cNvSpPr/>
          <p:nvPr/>
        </p:nvSpPr>
        <p:spPr>
          <a:xfrm>
            <a:off x="4532571" y="3227927"/>
            <a:ext cx="1011814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LV15 전투병 막사</a:t>
            </a:r>
          </a:p>
        </p:txBody>
      </p:sp>
      <p:sp>
        <p:nvSpPr>
          <p:cNvPr id="359" name="Shape 359"/>
          <p:cNvSpPr/>
          <p:nvPr/>
        </p:nvSpPr>
        <p:spPr>
          <a:xfrm>
            <a:off x="5689676" y="3186428"/>
            <a:ext cx="1439999" cy="519342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0" name="Shape 360"/>
          <p:cNvSpPr/>
          <p:nvPr/>
        </p:nvSpPr>
        <p:spPr>
          <a:xfrm>
            <a:off x="6084567" y="3240367"/>
            <a:ext cx="784188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36,000,000</a:t>
            </a:r>
          </a:p>
        </p:txBody>
      </p:sp>
      <p:pic>
        <p:nvPicPr>
          <p:cNvPr id="361" name="Shape 36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784792" y="3216677"/>
            <a:ext cx="264371" cy="254580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Shape 362"/>
          <p:cNvSpPr/>
          <p:nvPr/>
        </p:nvSpPr>
        <p:spPr>
          <a:xfrm>
            <a:off x="4203664" y="3729398"/>
            <a:ext cx="1439999" cy="519342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3" name="Shape 36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207005" y="3756925"/>
            <a:ext cx="437380" cy="251492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Shape 364"/>
          <p:cNvSpPr/>
          <p:nvPr/>
        </p:nvSpPr>
        <p:spPr>
          <a:xfrm>
            <a:off x="4551901" y="3774005"/>
            <a:ext cx="1011814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LV15 전투병 막사</a:t>
            </a:r>
          </a:p>
        </p:txBody>
      </p:sp>
      <p:cxnSp>
        <p:nvCxnSpPr>
          <p:cNvPr id="365" name="Shape 365"/>
          <p:cNvCxnSpPr/>
          <p:nvPr/>
        </p:nvCxnSpPr>
        <p:spPr>
          <a:xfrm>
            <a:off x="4285941" y="3480314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366" name="Shape 366"/>
          <p:cNvCxnSpPr/>
          <p:nvPr/>
        </p:nvCxnSpPr>
        <p:spPr>
          <a:xfrm>
            <a:off x="4279719" y="3660707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367" name="Shape 367"/>
          <p:cNvSpPr/>
          <p:nvPr/>
        </p:nvSpPr>
        <p:spPr>
          <a:xfrm>
            <a:off x="5755132" y="3497262"/>
            <a:ext cx="1309091" cy="165478"/>
          </a:xfrm>
          <a:prstGeom prst="roundRect">
            <a:avLst>
              <a:gd fmla="val 16667" name="adj"/>
            </a:avLst>
          </a:prstGeom>
          <a:solidFill>
            <a:srgbClr val="FBE4D4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완료</a:t>
            </a:r>
          </a:p>
        </p:txBody>
      </p:sp>
      <p:cxnSp>
        <p:nvCxnSpPr>
          <p:cNvPr id="368" name="Shape 368"/>
          <p:cNvCxnSpPr/>
          <p:nvPr/>
        </p:nvCxnSpPr>
        <p:spPr>
          <a:xfrm>
            <a:off x="5763292" y="3483423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369" name="Shape 369"/>
          <p:cNvCxnSpPr/>
          <p:nvPr/>
        </p:nvCxnSpPr>
        <p:spPr>
          <a:xfrm>
            <a:off x="5757069" y="3663817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370" name="Shape 370"/>
          <p:cNvSpPr/>
          <p:nvPr/>
        </p:nvSpPr>
        <p:spPr>
          <a:xfrm>
            <a:off x="4274671" y="4041548"/>
            <a:ext cx="1309091" cy="165478"/>
          </a:xfrm>
          <a:prstGeom prst="roundRect">
            <a:avLst>
              <a:gd fmla="val 16667" name="adj"/>
            </a:avLst>
          </a:prstGeom>
          <a:solidFill>
            <a:srgbClr val="FBE4D4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진행사항 02:30:50</a:t>
            </a:r>
          </a:p>
        </p:txBody>
      </p:sp>
      <p:cxnSp>
        <p:nvCxnSpPr>
          <p:cNvPr id="371" name="Shape 371"/>
          <p:cNvCxnSpPr/>
          <p:nvPr/>
        </p:nvCxnSpPr>
        <p:spPr>
          <a:xfrm>
            <a:off x="4282830" y="4027710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372" name="Shape 372"/>
          <p:cNvCxnSpPr/>
          <p:nvPr/>
        </p:nvCxnSpPr>
        <p:spPr>
          <a:xfrm>
            <a:off x="4276608" y="4208103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pic>
        <p:nvPicPr>
          <p:cNvPr id="373" name="Shape 37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855285" y="3203207"/>
            <a:ext cx="281891" cy="235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Shape 37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382085" y="3219594"/>
            <a:ext cx="242955" cy="249186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Shape 375"/>
          <p:cNvSpPr/>
          <p:nvPr/>
        </p:nvSpPr>
        <p:spPr>
          <a:xfrm>
            <a:off x="4449828" y="808016"/>
            <a:ext cx="2766879" cy="289995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6" name="Shape 37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514167" y="845557"/>
            <a:ext cx="279204" cy="229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Shape 377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467587" y="857683"/>
            <a:ext cx="278180" cy="229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Shape 378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5820098" y="854887"/>
            <a:ext cx="279204" cy="229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Shape 37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155560" y="845557"/>
            <a:ext cx="237905" cy="229091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Shape 380"/>
          <p:cNvSpPr/>
          <p:nvPr/>
        </p:nvSpPr>
        <p:spPr>
          <a:xfrm>
            <a:off x="4688832" y="847275"/>
            <a:ext cx="514884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100.1K</a:t>
            </a:r>
          </a:p>
        </p:txBody>
      </p:sp>
      <p:sp>
        <p:nvSpPr>
          <p:cNvPr id="381" name="Shape 381"/>
          <p:cNvSpPr/>
          <p:nvPr/>
        </p:nvSpPr>
        <p:spPr>
          <a:xfrm>
            <a:off x="5345082" y="841053"/>
            <a:ext cx="514884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100.1K</a:t>
            </a:r>
          </a:p>
        </p:txBody>
      </p:sp>
      <p:sp>
        <p:nvSpPr>
          <p:cNvPr id="382" name="Shape 382"/>
          <p:cNvSpPr/>
          <p:nvPr/>
        </p:nvSpPr>
        <p:spPr>
          <a:xfrm>
            <a:off x="6047989" y="853491"/>
            <a:ext cx="514884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100.1K</a:t>
            </a:r>
          </a:p>
        </p:txBody>
      </p:sp>
      <p:sp>
        <p:nvSpPr>
          <p:cNvPr id="383" name="Shape 383"/>
          <p:cNvSpPr/>
          <p:nvPr/>
        </p:nvSpPr>
        <p:spPr>
          <a:xfrm>
            <a:off x="6741575" y="837940"/>
            <a:ext cx="514884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100.1K</a:t>
            </a:r>
          </a:p>
        </p:txBody>
      </p:sp>
      <p:cxnSp>
        <p:nvCxnSpPr>
          <p:cNvPr id="384" name="Shape 384"/>
          <p:cNvCxnSpPr/>
          <p:nvPr/>
        </p:nvCxnSpPr>
        <p:spPr>
          <a:xfrm>
            <a:off x="4240098" y="1098012"/>
            <a:ext cx="2952000" cy="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385" name="Shape 385"/>
          <p:cNvSpPr/>
          <p:nvPr/>
        </p:nvSpPr>
        <p:spPr>
          <a:xfrm>
            <a:off x="4845703" y="6002692"/>
            <a:ext cx="1119674" cy="419878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AFAFAF"/>
              </a:gs>
              <a:gs pos="50000">
                <a:schemeClr val="accent3"/>
              </a:gs>
              <a:gs pos="100000">
                <a:srgbClr val="919191"/>
              </a:gs>
            </a:gsLst>
            <a:lin ang="5400000" scaled="0"/>
          </a:gradFill>
          <a:ln cap="flat" cmpd="sng" w="19050">
            <a:solidFill>
              <a:srgbClr val="FFF2CC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" name="Shape 386"/>
          <p:cNvSpPr/>
          <p:nvPr/>
        </p:nvSpPr>
        <p:spPr>
          <a:xfrm>
            <a:off x="6063173" y="5993362"/>
            <a:ext cx="1119674" cy="419878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AFAFAF"/>
              </a:gs>
              <a:gs pos="50000">
                <a:schemeClr val="accent3"/>
              </a:gs>
              <a:gs pos="100000">
                <a:srgbClr val="919191"/>
              </a:gs>
            </a:gsLst>
            <a:lin ang="5400000" scaled="0"/>
          </a:gradFill>
          <a:ln cap="flat" cmpd="sng" w="19050">
            <a:solidFill>
              <a:srgbClr val="FFF2CC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7" name="Shape 387"/>
          <p:cNvSpPr/>
          <p:nvPr/>
        </p:nvSpPr>
        <p:spPr>
          <a:xfrm>
            <a:off x="4856300" y="5968871"/>
            <a:ext cx="1127231" cy="246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즉시 업그레이드</a:t>
            </a:r>
          </a:p>
        </p:txBody>
      </p:sp>
      <p:sp>
        <p:nvSpPr>
          <p:cNvPr id="388" name="Shape 388"/>
          <p:cNvSpPr/>
          <p:nvPr/>
        </p:nvSpPr>
        <p:spPr>
          <a:xfrm>
            <a:off x="6147039" y="6055957"/>
            <a:ext cx="954106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업그레이드</a:t>
            </a:r>
          </a:p>
        </p:txBody>
      </p:sp>
      <p:sp>
        <p:nvSpPr>
          <p:cNvPr id="389" name="Shape 389"/>
          <p:cNvSpPr/>
          <p:nvPr/>
        </p:nvSpPr>
        <p:spPr>
          <a:xfrm>
            <a:off x="5031548" y="6204264"/>
            <a:ext cx="894126" cy="165478"/>
          </a:xfrm>
          <a:prstGeom prst="roundRect">
            <a:avLst>
              <a:gd fmla="val 16667" name="adj"/>
            </a:avLst>
          </a:prstGeom>
          <a:solidFill>
            <a:srgbClr val="FBE4D4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10000</a:t>
            </a:r>
          </a:p>
        </p:txBody>
      </p:sp>
      <p:pic>
        <p:nvPicPr>
          <p:cNvPr id="390" name="Shape 390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4848717" y="6138305"/>
            <a:ext cx="265352" cy="253643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Shape 391"/>
          <p:cNvSpPr/>
          <p:nvPr/>
        </p:nvSpPr>
        <p:spPr>
          <a:xfrm>
            <a:off x="6392146" y="5729335"/>
            <a:ext cx="803425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05:27:32</a:t>
            </a:r>
          </a:p>
        </p:txBody>
      </p:sp>
      <p:pic>
        <p:nvPicPr>
          <p:cNvPr id="392" name="Shape 392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 rot="1195832">
            <a:off x="6312829" y="5755644"/>
            <a:ext cx="128283" cy="192425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Shape 393"/>
          <p:cNvSpPr/>
          <p:nvPr/>
        </p:nvSpPr>
        <p:spPr>
          <a:xfrm>
            <a:off x="5952119" y="1638550"/>
            <a:ext cx="1166503" cy="1136487"/>
          </a:xfrm>
          <a:prstGeom prst="roundRect">
            <a:avLst>
              <a:gd fmla="val 0" name="adj"/>
            </a:avLst>
          </a:prstGeom>
          <a:solidFill>
            <a:schemeClr val="dk1"/>
          </a:solidFill>
          <a:ln cap="flat" cmpd="sng" w="12700">
            <a:solidFill>
              <a:srgbClr val="FFF2CC"/>
            </a:solidFill>
            <a:prstDash val="dashDot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4" name="Shape 394"/>
          <p:cNvSpPr/>
          <p:nvPr/>
        </p:nvSpPr>
        <p:spPr>
          <a:xfrm>
            <a:off x="6027580" y="1642502"/>
            <a:ext cx="1024638" cy="246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rgbClr val="FFD966"/>
                </a:solidFill>
                <a:latin typeface="Arial"/>
                <a:ea typeface="Arial"/>
                <a:cs typeface="Arial"/>
                <a:sym typeface="Arial"/>
              </a:rPr>
              <a:t>다음 레벨   </a:t>
            </a:r>
            <a:r>
              <a:rPr b="1"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16</a:t>
            </a:r>
          </a:p>
        </p:txBody>
      </p:sp>
      <p:sp>
        <p:nvSpPr>
          <p:cNvPr id="395" name="Shape 395"/>
          <p:cNvSpPr/>
          <p:nvPr/>
        </p:nvSpPr>
        <p:spPr>
          <a:xfrm>
            <a:off x="6001178" y="1988071"/>
            <a:ext cx="1070634" cy="5078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보유 가능 최대 병력 수 증가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+10,500 </a:t>
            </a:r>
            <a:r>
              <a:rPr b="1" lang="en-US" sz="900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+1,100</a:t>
            </a:r>
          </a:p>
        </p:txBody>
      </p:sp>
      <p:grpSp>
        <p:nvGrpSpPr>
          <p:cNvPr id="396" name="Shape 396"/>
          <p:cNvGrpSpPr/>
          <p:nvPr/>
        </p:nvGrpSpPr>
        <p:grpSpPr>
          <a:xfrm>
            <a:off x="7147370" y="1347566"/>
            <a:ext cx="4459910" cy="888088"/>
            <a:chOff x="7147370" y="1347566"/>
            <a:chExt cx="4459910" cy="888088"/>
          </a:xfrm>
        </p:grpSpPr>
        <p:sp>
          <p:nvSpPr>
            <p:cNvPr id="397" name="Shape 397"/>
            <p:cNvSpPr/>
            <p:nvPr/>
          </p:nvSpPr>
          <p:spPr>
            <a:xfrm>
              <a:off x="7756070" y="1347566"/>
              <a:ext cx="3851210" cy="888088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-228600" lvl="0" marL="228600" marR="0" rtl="0" algn="l">
                <a:spcBef>
                  <a:spcPts val="0"/>
                </a:spcBef>
                <a:buClr>
                  <a:schemeClr val="lt1"/>
                </a:buClr>
                <a:buSzPct val="100000"/>
                <a:buFont typeface="Arial"/>
                <a:buAutoNum type="arabicPeriod"/>
              </a:pPr>
              <a:r>
                <a:rPr lang="en-US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건물 레벨 정보</a:t>
              </a:r>
            </a:p>
            <a:p>
              <a:pPr indent="-228600" lvl="0" marL="228600" marR="0" rtl="0" algn="l">
                <a:spcBef>
                  <a:spcPts val="0"/>
                </a:spcBef>
                <a:buClr>
                  <a:schemeClr val="lt1"/>
                </a:buClr>
                <a:buSzPct val="100000"/>
                <a:buFont typeface="Arial"/>
                <a:buAutoNum type="arabicPeriod"/>
              </a:pPr>
              <a:r>
                <a:rPr lang="en-US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현재 효과 수치</a:t>
              </a:r>
            </a:p>
            <a:p>
              <a:pPr indent="-228600" lvl="0" marL="228600" marR="0" rtl="0" algn="l">
                <a:spcBef>
                  <a:spcPts val="0"/>
                </a:spcBef>
                <a:buClr>
                  <a:schemeClr val="lt1"/>
                </a:buClr>
                <a:buSzPct val="100000"/>
                <a:buFont typeface="Arial"/>
                <a:buAutoNum type="arabicPeriod"/>
              </a:pPr>
              <a:r>
                <a:rPr lang="en-US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다음 레벨 효과 증가분</a:t>
              </a:r>
              <a:br>
                <a:rPr lang="en-US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-US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(다음 레벨 효과 수치 – 현재 레벨 효과 수치)</a:t>
              </a:r>
            </a:p>
          </p:txBody>
        </p:sp>
        <p:cxnSp>
          <p:nvCxnSpPr>
            <p:cNvPr id="398" name="Shape 398"/>
            <p:cNvCxnSpPr>
              <a:stCxn id="397" idx="1"/>
            </p:cNvCxnSpPr>
            <p:nvPr/>
          </p:nvCxnSpPr>
          <p:spPr>
            <a:xfrm flipH="1">
              <a:off x="7147370" y="1791611"/>
              <a:ext cx="608700" cy="202500"/>
            </a:xfrm>
            <a:prstGeom prst="straightConnector1">
              <a:avLst/>
            </a:prstGeom>
            <a:noFill/>
            <a:ln cap="flat" cmpd="sng" w="28575">
              <a:solidFill>
                <a:schemeClr val="accent4"/>
              </a:solidFill>
              <a:prstDash val="solid"/>
              <a:miter/>
              <a:headEnd len="med" w="med" type="none"/>
              <a:tailEnd len="lg" w="lg" type="triangle"/>
            </a:ln>
          </p:spPr>
        </p:cxnSp>
      </p:grpSp>
      <p:sp>
        <p:nvSpPr>
          <p:cNvPr id="399" name="Shape 399"/>
          <p:cNvSpPr/>
          <p:nvPr/>
        </p:nvSpPr>
        <p:spPr>
          <a:xfrm>
            <a:off x="7639474" y="2898850"/>
            <a:ext cx="3851210" cy="646553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1. 자원 정보, 건설 정보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2. 불가 표시, 완료 표시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3. 완료, 이동, 진행 중, 무료 건설 표시</a:t>
            </a:r>
          </a:p>
        </p:txBody>
      </p:sp>
      <p:cxnSp>
        <p:nvCxnSpPr>
          <p:cNvPr id="400" name="Shape 400"/>
          <p:cNvCxnSpPr>
            <a:stCxn id="399" idx="1"/>
          </p:cNvCxnSpPr>
          <p:nvPr/>
        </p:nvCxnSpPr>
        <p:spPr>
          <a:xfrm flipH="1">
            <a:off x="7030774" y="3222127"/>
            <a:ext cx="608700" cy="3234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miter/>
            <a:headEnd len="med" w="med" type="none"/>
            <a:tailEnd len="lg" w="lg" type="triangle"/>
          </a:ln>
        </p:spPr>
      </p:cxnSp>
      <p:cxnSp>
        <p:nvCxnSpPr>
          <p:cNvPr id="401" name="Shape 401"/>
          <p:cNvCxnSpPr/>
          <p:nvPr/>
        </p:nvCxnSpPr>
        <p:spPr>
          <a:xfrm>
            <a:off x="4551901" y="3125025"/>
            <a:ext cx="224147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402" name="Shape 402"/>
          <p:cNvSpPr/>
          <p:nvPr/>
        </p:nvSpPr>
        <p:spPr>
          <a:xfrm>
            <a:off x="5691716" y="3742523"/>
            <a:ext cx="1439999" cy="519342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3" name="Shape 40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695057" y="3770050"/>
            <a:ext cx="437380" cy="251492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Shape 404"/>
          <p:cNvSpPr/>
          <p:nvPr/>
        </p:nvSpPr>
        <p:spPr>
          <a:xfrm>
            <a:off x="6039953" y="3787130"/>
            <a:ext cx="1011814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LV15 전투병 막사</a:t>
            </a:r>
          </a:p>
        </p:txBody>
      </p:sp>
      <p:cxnSp>
        <p:nvCxnSpPr>
          <p:cNvPr id="405" name="Shape 405"/>
          <p:cNvCxnSpPr/>
          <p:nvPr/>
        </p:nvCxnSpPr>
        <p:spPr>
          <a:xfrm>
            <a:off x="5767769" y="3673832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406" name="Shape 406"/>
          <p:cNvSpPr/>
          <p:nvPr/>
        </p:nvSpPr>
        <p:spPr>
          <a:xfrm>
            <a:off x="5762721" y="4054673"/>
            <a:ext cx="1309091" cy="165478"/>
          </a:xfrm>
          <a:prstGeom prst="roundRect">
            <a:avLst>
              <a:gd fmla="val 16667" name="adj"/>
            </a:avLst>
          </a:prstGeom>
          <a:solidFill>
            <a:srgbClr val="FBE4D4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진행사항 02:30:50</a:t>
            </a:r>
          </a:p>
        </p:txBody>
      </p:sp>
      <p:cxnSp>
        <p:nvCxnSpPr>
          <p:cNvPr id="407" name="Shape 407"/>
          <p:cNvCxnSpPr/>
          <p:nvPr/>
        </p:nvCxnSpPr>
        <p:spPr>
          <a:xfrm>
            <a:off x="5770882" y="4040835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408" name="Shape 408"/>
          <p:cNvCxnSpPr/>
          <p:nvPr/>
        </p:nvCxnSpPr>
        <p:spPr>
          <a:xfrm>
            <a:off x="5764660" y="4221228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409" name="Shape 409"/>
          <p:cNvSpPr/>
          <p:nvPr/>
        </p:nvSpPr>
        <p:spPr>
          <a:xfrm>
            <a:off x="4206773" y="4283014"/>
            <a:ext cx="1439999" cy="519342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0" name="Shape 4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210114" y="4310541"/>
            <a:ext cx="437380" cy="251492"/>
          </a:xfrm>
          <a:prstGeom prst="rect">
            <a:avLst/>
          </a:prstGeom>
          <a:noFill/>
          <a:ln>
            <a:noFill/>
          </a:ln>
        </p:spPr>
      </p:pic>
      <p:sp>
        <p:nvSpPr>
          <p:cNvPr id="411" name="Shape 411"/>
          <p:cNvSpPr/>
          <p:nvPr/>
        </p:nvSpPr>
        <p:spPr>
          <a:xfrm>
            <a:off x="4555010" y="4327621"/>
            <a:ext cx="1011814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LV15 전투병 막사</a:t>
            </a:r>
          </a:p>
        </p:txBody>
      </p:sp>
      <p:cxnSp>
        <p:nvCxnSpPr>
          <p:cNvPr id="412" name="Shape 412"/>
          <p:cNvCxnSpPr/>
          <p:nvPr/>
        </p:nvCxnSpPr>
        <p:spPr>
          <a:xfrm>
            <a:off x="4282826" y="4214323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413" name="Shape 413"/>
          <p:cNvSpPr/>
          <p:nvPr/>
        </p:nvSpPr>
        <p:spPr>
          <a:xfrm>
            <a:off x="4277778" y="4595164"/>
            <a:ext cx="1309091" cy="165478"/>
          </a:xfrm>
          <a:prstGeom prst="roundRect">
            <a:avLst>
              <a:gd fmla="val 16667" name="adj"/>
            </a:avLst>
          </a:prstGeom>
          <a:solidFill>
            <a:srgbClr val="FBE4D4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진행사항 02:30:50</a:t>
            </a:r>
          </a:p>
        </p:txBody>
      </p:sp>
      <p:cxnSp>
        <p:nvCxnSpPr>
          <p:cNvPr id="414" name="Shape 414"/>
          <p:cNvCxnSpPr/>
          <p:nvPr/>
        </p:nvCxnSpPr>
        <p:spPr>
          <a:xfrm>
            <a:off x="4285939" y="4581326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415" name="Shape 415"/>
          <p:cNvCxnSpPr/>
          <p:nvPr/>
        </p:nvCxnSpPr>
        <p:spPr>
          <a:xfrm>
            <a:off x="4279717" y="4761719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416" name="Shape 416"/>
          <p:cNvSpPr/>
          <p:nvPr/>
        </p:nvSpPr>
        <p:spPr>
          <a:xfrm>
            <a:off x="7501484" y="4011573"/>
            <a:ext cx="3851210" cy="646553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스크롤 할 수 있도록 설계 필요.(최대 6개가 넘어 갈 수 있기 때문에 약간에 공간을 두어 스크롤이 될 수 있다는 느낌으로 디자인 필요)</a:t>
            </a:r>
          </a:p>
        </p:txBody>
      </p:sp>
      <p:cxnSp>
        <p:nvCxnSpPr>
          <p:cNvPr id="417" name="Shape 417"/>
          <p:cNvCxnSpPr>
            <a:stCxn id="416" idx="1"/>
          </p:cNvCxnSpPr>
          <p:nvPr/>
        </p:nvCxnSpPr>
        <p:spPr>
          <a:xfrm flipH="1">
            <a:off x="6892784" y="4334850"/>
            <a:ext cx="608700" cy="3234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418" name="Shape 418"/>
          <p:cNvSpPr/>
          <p:nvPr/>
        </p:nvSpPr>
        <p:spPr>
          <a:xfrm>
            <a:off x="1823785" y="1610557"/>
            <a:ext cx="1581981" cy="441605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건물 이미지</a:t>
            </a:r>
          </a:p>
        </p:txBody>
      </p:sp>
      <p:cxnSp>
        <p:nvCxnSpPr>
          <p:cNvPr id="419" name="Shape 419"/>
          <p:cNvCxnSpPr>
            <a:stCxn id="418" idx="3"/>
          </p:cNvCxnSpPr>
          <p:nvPr/>
        </p:nvCxnSpPr>
        <p:spPr>
          <a:xfrm>
            <a:off x="3405766" y="1831359"/>
            <a:ext cx="1138200" cy="3234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miter/>
            <a:headEnd len="med" w="med" type="none"/>
            <a:tailEnd len="lg" w="lg" type="triangle"/>
          </a:ln>
        </p:spPr>
      </p:cxnSp>
      <p:grpSp>
        <p:nvGrpSpPr>
          <p:cNvPr id="420" name="Shape 420"/>
          <p:cNvGrpSpPr/>
          <p:nvPr/>
        </p:nvGrpSpPr>
        <p:grpSpPr>
          <a:xfrm>
            <a:off x="7230440" y="280268"/>
            <a:ext cx="4459910" cy="646676"/>
            <a:chOff x="7147370" y="1347566"/>
            <a:chExt cx="4459910" cy="646676"/>
          </a:xfrm>
        </p:grpSpPr>
        <p:sp>
          <p:nvSpPr>
            <p:cNvPr id="421" name="Shape 421"/>
            <p:cNvSpPr/>
            <p:nvPr/>
          </p:nvSpPr>
          <p:spPr>
            <a:xfrm>
              <a:off x="7756070" y="1347566"/>
              <a:ext cx="3851210" cy="646553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-228600" lvl="0" marL="228600" marR="0" rtl="0" algn="l">
                <a:spcBef>
                  <a:spcPts val="0"/>
                </a:spcBef>
                <a:buClr>
                  <a:schemeClr val="lt1"/>
                </a:buClr>
                <a:buSzPct val="100000"/>
                <a:buFont typeface="Arial"/>
                <a:buAutoNum type="arabicPeriod"/>
              </a:pPr>
              <a:r>
                <a:rPr lang="en-US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해당 재화 클릭 시 해당 하는 자원 구매, 사용 화면으로 이동 하도록 함</a:t>
              </a:r>
            </a:p>
          </p:txBody>
        </p:sp>
        <p:cxnSp>
          <p:nvCxnSpPr>
            <p:cNvPr id="422" name="Shape 422"/>
            <p:cNvCxnSpPr>
              <a:stCxn id="421" idx="1"/>
            </p:cNvCxnSpPr>
            <p:nvPr/>
          </p:nvCxnSpPr>
          <p:spPr>
            <a:xfrm flipH="1">
              <a:off x="7147370" y="1670843"/>
              <a:ext cx="608700" cy="323400"/>
            </a:xfrm>
            <a:prstGeom prst="straightConnector1">
              <a:avLst/>
            </a:prstGeom>
            <a:noFill/>
            <a:ln cap="flat" cmpd="sng" w="28575">
              <a:solidFill>
                <a:schemeClr val="accent4"/>
              </a:solidFill>
              <a:prstDash val="solid"/>
              <a:miter/>
              <a:headEnd len="med" w="med" type="none"/>
              <a:tailEnd len="lg" w="lg" type="triangle"/>
            </a:ln>
          </p:spPr>
        </p:cxnSp>
      </p:grpSp>
      <p:grpSp>
        <p:nvGrpSpPr>
          <p:cNvPr id="423" name="Shape 423"/>
          <p:cNvGrpSpPr/>
          <p:nvPr/>
        </p:nvGrpSpPr>
        <p:grpSpPr>
          <a:xfrm>
            <a:off x="7224180" y="5619203"/>
            <a:ext cx="4739219" cy="981620"/>
            <a:chOff x="7147370" y="1347566"/>
            <a:chExt cx="4459910" cy="981620"/>
          </a:xfrm>
        </p:grpSpPr>
        <p:sp>
          <p:nvSpPr>
            <p:cNvPr id="424" name="Shape 424"/>
            <p:cNvSpPr/>
            <p:nvPr/>
          </p:nvSpPr>
          <p:spPr>
            <a:xfrm>
              <a:off x="7756070" y="1347566"/>
              <a:ext cx="3851210" cy="98162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US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업그레이드 버튼</a:t>
              </a:r>
            </a:p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US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- 업그레이드 불가 시 비활성화</a:t>
              </a:r>
            </a:p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US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- 업그레이드 가능 시 활성화 &gt; 클릭 시 업그레이드 진행</a:t>
              </a:r>
            </a:p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US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- 건설 망치 부족 상태에서는 활성화 </a:t>
              </a:r>
            </a:p>
          </p:txBody>
        </p:sp>
        <p:cxnSp>
          <p:nvCxnSpPr>
            <p:cNvPr id="425" name="Shape 425"/>
            <p:cNvCxnSpPr>
              <a:stCxn id="424" idx="1"/>
            </p:cNvCxnSpPr>
            <p:nvPr/>
          </p:nvCxnSpPr>
          <p:spPr>
            <a:xfrm flipH="1">
              <a:off x="7147370" y="1838376"/>
              <a:ext cx="608700" cy="155700"/>
            </a:xfrm>
            <a:prstGeom prst="straightConnector1">
              <a:avLst/>
            </a:prstGeom>
            <a:noFill/>
            <a:ln cap="flat" cmpd="sng" w="28575">
              <a:solidFill>
                <a:schemeClr val="accent4"/>
              </a:solidFill>
              <a:prstDash val="solid"/>
              <a:miter/>
              <a:headEnd len="med" w="med" type="none"/>
              <a:tailEnd len="lg" w="lg" type="triangle"/>
            </a:ln>
          </p:spPr>
        </p:cxnSp>
      </p:grpSp>
      <p:sp>
        <p:nvSpPr>
          <p:cNvPr id="426" name="Shape 426"/>
          <p:cNvSpPr/>
          <p:nvPr/>
        </p:nvSpPr>
        <p:spPr>
          <a:xfrm>
            <a:off x="578497" y="5781889"/>
            <a:ext cx="2426985" cy="441605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뒤로 가기 버튼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클릭 시 팝업을 닫히도록 처리</a:t>
            </a:r>
          </a:p>
        </p:txBody>
      </p:sp>
      <p:cxnSp>
        <p:nvCxnSpPr>
          <p:cNvPr id="427" name="Shape 427"/>
          <p:cNvCxnSpPr>
            <a:stCxn id="426" idx="3"/>
          </p:cNvCxnSpPr>
          <p:nvPr/>
        </p:nvCxnSpPr>
        <p:spPr>
          <a:xfrm>
            <a:off x="3005483" y="6002692"/>
            <a:ext cx="1138199" cy="3234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428" name="Shape 428"/>
          <p:cNvSpPr/>
          <p:nvPr/>
        </p:nvSpPr>
        <p:spPr>
          <a:xfrm>
            <a:off x="699795" y="5228323"/>
            <a:ext cx="3246467" cy="441605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즉시 업그레이드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(즉시 업그레이드 버튼 클릭 시 팝업 호출)</a:t>
            </a:r>
          </a:p>
        </p:txBody>
      </p:sp>
      <p:cxnSp>
        <p:nvCxnSpPr>
          <p:cNvPr id="429" name="Shape 429"/>
          <p:cNvCxnSpPr>
            <a:stCxn id="428" idx="3"/>
          </p:cNvCxnSpPr>
          <p:nvPr/>
        </p:nvCxnSpPr>
        <p:spPr>
          <a:xfrm>
            <a:off x="3946263" y="5449125"/>
            <a:ext cx="1084200" cy="5295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430" name="Shape 430"/>
          <p:cNvSpPr/>
          <p:nvPr/>
        </p:nvSpPr>
        <p:spPr>
          <a:xfrm>
            <a:off x="7643622" y="5100210"/>
            <a:ext cx="3851210" cy="442223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건설 시간 표시(업그레이드 시 시간을 표기 해줍니다)</a:t>
            </a:r>
          </a:p>
        </p:txBody>
      </p:sp>
      <p:cxnSp>
        <p:nvCxnSpPr>
          <p:cNvPr id="431" name="Shape 431"/>
          <p:cNvCxnSpPr>
            <a:stCxn id="430" idx="1"/>
          </p:cNvCxnSpPr>
          <p:nvPr/>
        </p:nvCxnSpPr>
        <p:spPr>
          <a:xfrm flipH="1">
            <a:off x="7034922" y="5321322"/>
            <a:ext cx="608700" cy="4254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432" name="Shape 432"/>
          <p:cNvSpPr/>
          <p:nvPr/>
        </p:nvSpPr>
        <p:spPr>
          <a:xfrm>
            <a:off x="4550892" y="1622040"/>
            <a:ext cx="85100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LV15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전투병 막사</a:t>
            </a:r>
          </a:p>
        </p:txBody>
      </p:sp>
      <p:cxnSp>
        <p:nvCxnSpPr>
          <p:cNvPr id="433" name="Shape 433"/>
          <p:cNvCxnSpPr/>
          <p:nvPr/>
        </p:nvCxnSpPr>
        <p:spPr>
          <a:xfrm>
            <a:off x="4550892" y="1638550"/>
            <a:ext cx="816901" cy="0"/>
          </a:xfrm>
          <a:prstGeom prst="straightConnector1">
            <a:avLst/>
          </a:prstGeom>
          <a:noFill/>
          <a:ln cap="flat" cmpd="sng" w="9525">
            <a:solidFill>
              <a:srgbClr val="FFF2CC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434" name="Shape 434"/>
          <p:cNvCxnSpPr/>
          <p:nvPr/>
        </p:nvCxnSpPr>
        <p:spPr>
          <a:xfrm>
            <a:off x="4544673" y="1949571"/>
            <a:ext cx="816901" cy="0"/>
          </a:xfrm>
          <a:prstGeom prst="straightConnector1">
            <a:avLst/>
          </a:prstGeom>
          <a:noFill/>
          <a:ln cap="flat" cmpd="sng" w="9525">
            <a:solidFill>
              <a:srgbClr val="FFF2CC"/>
            </a:solidFill>
            <a:prstDash val="solid"/>
            <a:miter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